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75" r:id="rId4"/>
    <p:sldId id="276" r:id="rId5"/>
    <p:sldId id="279" r:id="rId6"/>
    <p:sldId id="277" r:id="rId7"/>
    <p:sldId id="280" r:id="rId8"/>
    <p:sldId id="278" r:id="rId9"/>
    <p:sldId id="267" r:id="rId10"/>
    <p:sldId id="269" r:id="rId11"/>
    <p:sldId id="281" r:id="rId12"/>
    <p:sldId id="260" r:id="rId13"/>
    <p:sldId id="282" r:id="rId14"/>
    <p:sldId id="283" r:id="rId15"/>
    <p:sldId id="268" r:id="rId16"/>
    <p:sldId id="274" r:id="rId17"/>
    <p:sldId id="270" r:id="rId18"/>
    <p:sldId id="271" r:id="rId19"/>
    <p:sldId id="273" r:id="rId20"/>
    <p:sldId id="284" r:id="rId21"/>
    <p:sldId id="272" r:id="rId22"/>
    <p:sldId id="266" r:id="rId23"/>
    <p:sldId id="258" r:id="rId24"/>
    <p:sldId id="259" r:id="rId25"/>
    <p:sldId id="285" r:id="rId26"/>
    <p:sldId id="26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C1D40"/>
    <a:srgbClr val="4472C4"/>
    <a:srgbClr val="950031"/>
    <a:srgbClr val="F8BE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09"/>
    <p:restoredTop sz="94652"/>
  </p:normalViewPr>
  <p:slideViewPr>
    <p:cSldViewPr snapToGrid="0">
      <p:cViewPr varScale="1">
        <p:scale>
          <a:sx n="81" d="100"/>
          <a:sy n="81" d="100"/>
        </p:scale>
        <p:origin x="96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DB00E-AC21-6A0C-32AC-D32F06AAFB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3D1C96-4C92-72A1-C240-01FC0120F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E6C7D0-09A4-ADD3-AA08-4339D29EC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415FA-B2C8-FB49-9022-33B183FA2C37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F3AC8-508E-BF03-066C-E4A2720F9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888CC-B596-8C08-9161-7E871C25B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A03E5-91C9-F342-90D2-8A733FCDB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269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ADF17-7276-0A68-6607-1A3C41655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A5E702-BDF0-D761-AC40-FAA5AFB266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D407C-09AE-D012-04E0-AACD44868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415FA-B2C8-FB49-9022-33B183FA2C37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5978BE-EF9F-7B65-74DF-FE8C8EF1F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ABF20F-7162-E7F2-3024-F304F3020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A03E5-91C9-F342-90D2-8A733FCDB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225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22D5D5-53F6-EB90-4186-0B2E0C5DD9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55D0C5-0CDB-5D3E-D702-0F779D8328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A9892D-4D52-B300-5AC6-95DBBB05C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415FA-B2C8-FB49-9022-33B183FA2C37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6E747-F43E-A924-B6CF-631585087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7ED958-767E-1CD2-471C-021EFBDBD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A03E5-91C9-F342-90D2-8A733FCDB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556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0AC7D-E48C-F8B3-6204-63EE1E2B3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730EB-23FD-E53B-0780-C8D4465C99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45FE8D-F75B-4932-5146-C6A5EF960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415FA-B2C8-FB49-9022-33B183FA2C37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547A4E-E793-67FD-9251-C1995A615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29A57A-ACAA-04CE-9314-41B5AA0DA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A03E5-91C9-F342-90D2-8A733FCDB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417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E29BA-0D8C-B557-4B90-543BCFB12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71A834-6B3D-1299-D659-72A7B0B19B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FBB494-989E-7FC2-FB74-C3FCF0D37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415FA-B2C8-FB49-9022-33B183FA2C37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79B504-6714-59A6-00D0-BB1FAF2B2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6A8A90-1124-4DA7-D3A4-3939B0128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A03E5-91C9-F342-90D2-8A733FCDB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660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12AB1-AFE1-F8B0-CDC7-8321A25AB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3F4BC-E040-1F2C-FCB4-5F368C25D7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BB436F-CCDF-A01D-D2F4-59079BA8C9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006A15-0EC7-ECC9-F429-4BDFAEC91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415FA-B2C8-FB49-9022-33B183FA2C37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BEC34C-F7BC-4D20-6BE0-44AAD8D3B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70006C-F201-CDA6-42A3-E41DB02AA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A03E5-91C9-F342-90D2-8A733FCDB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113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D7684-27DE-17BE-98C6-254939AE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EDB984-B7C8-CC69-1847-0573D0EE9F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4A5AC9-BAD8-EB44-E415-2F64E6D029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4132E2-B175-2598-B489-31D24C3934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E530CE-A423-0F93-F8A2-FC10E99E53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780E9F-0777-0733-9857-1AD38113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415FA-B2C8-FB49-9022-33B183FA2C37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898F1D-A50E-B03A-5B88-25F0D9FC4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765C36-9079-8672-C92D-E444853AA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A03E5-91C9-F342-90D2-8A733FCDB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818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AFDF3-807B-947F-1396-958F578E8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391144-9AA6-B628-2D94-0677995FB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415FA-B2C8-FB49-9022-33B183FA2C37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F2793C-A265-5B5E-C74A-BE62B7E8A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5414C2-9380-F1A2-9970-E6C40FB4A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A03E5-91C9-F342-90D2-8A733FCDB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628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0F5BCB-83E7-2426-19C0-D016FA678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415FA-B2C8-FB49-9022-33B183FA2C37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A02F47-C6D3-CFBB-309D-C9E6271CA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407E71-05C1-5BDB-9A43-A51FD5B2A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A03E5-91C9-F342-90D2-8A733FCDB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44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3DD43-4E52-F4D5-AC41-A7302EEB9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AF9F3E-73F7-86FE-6420-FEA00A11C9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238D81-CE27-5593-BB8E-EDBD157E4D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07BA57-094D-6811-8D0C-821BE79CC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415FA-B2C8-FB49-9022-33B183FA2C37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A8EBFF-754F-4A24-4548-6CD90F9CE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AD5756-2191-C733-FFE4-284BAF937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A03E5-91C9-F342-90D2-8A733FCDB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593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41708-C649-0A46-6DD1-14B8483FA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162439-06D2-C479-493B-1D2E305C99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4F0C5E-EE35-E15E-5E26-A7E9F855AF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E1DEBC-A91E-7127-DD30-95DD5AB2E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415FA-B2C8-FB49-9022-33B183FA2C37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BE1836-CA30-7F4E-6220-9C8C301AD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094F10-0D6B-16DA-6FB4-E5341D613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A03E5-91C9-F342-90D2-8A733FCDB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523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F28EDE-8C0A-0729-7168-061F87A5F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03E704-36F9-68F2-DA5C-B3EDE531A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A16F5B-2B3E-609B-4AB6-7EAF64FE50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1415FA-B2C8-FB49-9022-33B183FA2C37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AA97FD-4754-B8F2-6C14-71A56A4478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FE200-A43B-4370-891B-86FCAC7D7E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CA03E5-91C9-F342-90D2-8A733FCDB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329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tif"/><Relationship Id="rId5" Type="http://schemas.openxmlformats.org/officeDocument/2006/relationships/image" Target="../media/image8.tif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tif"/><Relationship Id="rId5" Type="http://schemas.openxmlformats.org/officeDocument/2006/relationships/image" Target="../media/image8.tif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tif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8.tif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tif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tif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8.tif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jpeg"/><Relationship Id="rId3" Type="http://schemas.openxmlformats.org/officeDocument/2006/relationships/image" Target="../media/image2.jp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11" Type="http://schemas.openxmlformats.org/officeDocument/2006/relationships/image" Target="../media/image18.png"/><Relationship Id="rId5" Type="http://schemas.openxmlformats.org/officeDocument/2006/relationships/image" Target="../media/image11.jpeg"/><Relationship Id="rId10" Type="http://schemas.openxmlformats.org/officeDocument/2006/relationships/image" Target="../media/image17.png"/><Relationship Id="rId4" Type="http://schemas.openxmlformats.org/officeDocument/2006/relationships/image" Target="../media/image5.png"/><Relationship Id="rId9" Type="http://schemas.openxmlformats.org/officeDocument/2006/relationships/image" Target="../media/image1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tif"/><Relationship Id="rId5" Type="http://schemas.openxmlformats.org/officeDocument/2006/relationships/image" Target="../media/image8.tif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BE60996-95E1-4219-8811-2F3FC4DD59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588BDFC-92FD-4B52-A1F8-A7145B253C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F52501A-1B59-4996-909F-95BD8B7A0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117348" y="774914"/>
            <a:ext cx="304800" cy="429768"/>
            <a:chOff x="215328" y="-46937"/>
            <a:chExt cx="304800" cy="2773841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ACF6F63-E496-4758-B4B0-79578F1D42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3A566BD-14BF-4975-A629-2242FB9A16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F58B6F6-331A-41C9-A0E0-C8F2D0F0AA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B44A1C3-A751-4429-A36C-75293EB705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229F256-3084-42C6-8567-C30AB4A3A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D968CB7F-96C6-4057-9198-2438FAB5F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4EFC794-65C5-4AD5-80B2-E581C15D19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74BA93FA-EB8D-45FD-8BF1-2C01BADFA8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A6BA6DD0-24D4-4A3C-A506-4376071825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D99CA22A-E14A-4E9F-9063-2183A86A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F2EEF76-D16B-4D28-A1CA-2CBC570302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F1B81E3E-D365-405C-B698-85A456CC64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B7FC6A0-0884-4AA8-9B77-6EFF52084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6CE87892-DCE3-4314-BA0E-7BB4CB286F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EAD513AD-8792-4E4C-87EB-86318862E8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CAD8C5B1-BB75-4899-BE14-9E23272585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4BE5B0A-47EE-498D-A39B-C5EC49B40C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0EE8717-277E-674E-BBFB-C854CFD56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0936" y="630935"/>
            <a:ext cx="10846762" cy="2199941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Carbon Dioxide Capture in Spacecraft Using Novel Microsphere-loaded Polymers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D553398-DC05-402D-A84A-A62E644265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877278" y="4945279"/>
            <a:ext cx="1285875" cy="549007"/>
            <a:chOff x="7029447" y="3514725"/>
            <a:chExt cx="1285875" cy="549007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627E43D6-5DF9-4B01-8F18-16C49D7BB4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76132CAB-25D9-4FF7-B2AD-604CC816DF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85173D71-6140-477A-8925-9A532F60E3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50A2170A-B89C-46FC-BEDB-56FDD4C1F7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6C54EF3E-F8C9-407C-A1B7-5F7BE916B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A1B05ED-8DC4-4823-A87D-EE8FED09F7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01582BFC-880B-416C-B81E-D95BD0AACC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72393ADB-A995-4D83-ADD1-902FE8CB88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96ECB9CC-0FF2-4CD0-92BF-05D027E7ED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B440617A-6823-4396-BF04-FC091E6FDB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432BF2C-2691-F9F9-5AD7-A72081D766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63"/>
          <a:stretch/>
        </p:blipFill>
        <p:spPr>
          <a:xfrm>
            <a:off x="10921512" y="5025827"/>
            <a:ext cx="985031" cy="8522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6B7BC2-5CEA-266C-1CA9-0AB2A0CAF0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470" y="4932092"/>
            <a:ext cx="671466" cy="10396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9CC186-7854-5015-73D2-BBE8AF1B8B91}"/>
              </a:ext>
            </a:extLst>
          </p:cNvPr>
          <p:cNvSpPr txBox="1"/>
          <p:nvPr/>
        </p:nvSpPr>
        <p:spPr>
          <a:xfrm>
            <a:off x="3821198" y="3197266"/>
            <a:ext cx="4539961" cy="19470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804672">
              <a:spcAft>
                <a:spcPts val="600"/>
              </a:spcAft>
            </a:pPr>
            <a:r>
              <a:rPr lang="en-US" sz="1584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Cameron Morgan</a:t>
            </a:r>
          </a:p>
          <a:p>
            <a:pPr algn="ctr" defTabSz="804672">
              <a:spcAft>
                <a:spcPts val="600"/>
              </a:spcAft>
            </a:pPr>
            <a:r>
              <a:rPr lang="en-US" sz="1584" dirty="0"/>
              <a:t>Associate Professor Matthew Green</a:t>
            </a:r>
          </a:p>
          <a:p>
            <a:pPr algn="ctr" defTabSz="804672">
              <a:spcAft>
                <a:spcPts val="600"/>
              </a:spcAft>
            </a:pPr>
            <a:r>
              <a:rPr lang="en-US" sz="1584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School for Engineering of Matter, Transport &amp; Energy</a:t>
            </a:r>
          </a:p>
          <a:p>
            <a:pPr algn="ctr" defTabSz="804672">
              <a:spcAft>
                <a:spcPts val="600"/>
              </a:spcAft>
            </a:pPr>
            <a:r>
              <a:rPr lang="en-US" sz="1584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Mentors: </a:t>
            </a:r>
            <a:r>
              <a:rPr lang="en-US" sz="1600" dirty="0"/>
              <a:t>Ani Nazari &amp; Kacie </a:t>
            </a:r>
            <a:r>
              <a:rPr lang="en-US" sz="1600" dirty="0" err="1"/>
              <a:t>Niimoto</a:t>
            </a:r>
            <a:endParaRPr lang="en-US" sz="1600" dirty="0"/>
          </a:p>
          <a:p>
            <a:pPr algn="ctr" defTabSz="804672">
              <a:spcAft>
                <a:spcPts val="600"/>
              </a:spcAft>
            </a:pPr>
            <a:endParaRPr lang="en-US" sz="1600" dirty="0"/>
          </a:p>
          <a:p>
            <a:pPr algn="ctr" defTabSz="804672">
              <a:spcAft>
                <a:spcPts val="600"/>
              </a:spcAft>
            </a:pP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NASA Space Grant Symposium 2023</a:t>
            </a:r>
            <a:endParaRPr lang="en-US" sz="1584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6D8005-470A-42E9-2A06-59BDFF07159F}"/>
              </a:ext>
            </a:extLst>
          </p:cNvPr>
          <p:cNvSpPr/>
          <p:nvPr/>
        </p:nvSpPr>
        <p:spPr>
          <a:xfrm>
            <a:off x="2549713" y="5375766"/>
            <a:ext cx="6178661" cy="48180"/>
          </a:xfrm>
          <a:prstGeom prst="rect">
            <a:avLst/>
          </a:prstGeom>
          <a:solidFill>
            <a:srgbClr val="F8BE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8BE25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B7322E-1C6A-6BC6-EDE4-717594901385}"/>
              </a:ext>
            </a:extLst>
          </p:cNvPr>
          <p:cNvSpPr/>
          <p:nvPr/>
        </p:nvSpPr>
        <p:spPr>
          <a:xfrm>
            <a:off x="2549712" y="5478500"/>
            <a:ext cx="6178661" cy="48180"/>
          </a:xfrm>
          <a:prstGeom prst="rect">
            <a:avLst/>
          </a:prstGeom>
          <a:solidFill>
            <a:srgbClr val="8C1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6A22F34-DEF5-5B30-013F-39C0285C07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2369" y="4966674"/>
            <a:ext cx="970526" cy="9705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C39A8-7082-0AB3-8BDC-C04E9C80CA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741" y="5118164"/>
            <a:ext cx="2556137" cy="49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0656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E423155-291D-D2C6-DAD8-ED0F3D68E381}"/>
              </a:ext>
            </a:extLst>
          </p:cNvPr>
          <p:cNvGrpSpPr/>
          <p:nvPr/>
        </p:nvGrpSpPr>
        <p:grpSpPr>
          <a:xfrm>
            <a:off x="191111" y="6337148"/>
            <a:ext cx="12917980" cy="369332"/>
            <a:chOff x="191111" y="6337148"/>
            <a:chExt cx="12917980" cy="36933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BD8045B-15F4-BDD6-7475-8534627B2BE7}"/>
                </a:ext>
              </a:extLst>
            </p:cNvPr>
            <p:cNvGrpSpPr/>
            <p:nvPr/>
          </p:nvGrpSpPr>
          <p:grpSpPr>
            <a:xfrm>
              <a:off x="191111" y="6337148"/>
              <a:ext cx="12917980" cy="369332"/>
              <a:chOff x="-559201" y="6282063"/>
              <a:chExt cx="12917980" cy="369332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E051801-030C-68B0-6948-52D0E2DD83DE}"/>
                  </a:ext>
                </a:extLst>
              </p:cNvPr>
              <p:cNvSpPr txBox="1"/>
              <p:nvPr/>
            </p:nvSpPr>
            <p:spPr>
              <a:xfrm>
                <a:off x="-559201" y="6282063"/>
                <a:ext cx="129179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cs typeface="Times New Roman" panose="02020603050405020304" pitchFamily="18" charset="0"/>
                  </a:rPr>
                  <a:t>Motivation          </a:t>
                </a:r>
                <a:r>
                  <a:rPr lang="en-US" b="1" dirty="0">
                    <a:solidFill>
                      <a:schemeClr val="bg1"/>
                    </a:solidFill>
                    <a:highlight>
                      <a:srgbClr val="8C1D40"/>
                    </a:highlight>
                    <a:cs typeface="Times New Roman" panose="02020603050405020304" pitchFamily="18" charset="0"/>
                  </a:rPr>
                  <a:t>Synthesis &amp; Results</a:t>
                </a:r>
                <a:r>
                  <a:rPr lang="en-US" b="1" dirty="0">
                    <a:cs typeface="Times New Roman" panose="02020603050405020304" pitchFamily="18" charset="0"/>
                  </a:rPr>
                  <a:t>          CO</a:t>
                </a:r>
                <a:r>
                  <a:rPr lang="en-US" b="1" baseline="-25000" dirty="0">
                    <a:cs typeface="Times New Roman" panose="02020603050405020304" pitchFamily="18" charset="0"/>
                  </a:rPr>
                  <a:t>2</a:t>
                </a:r>
                <a:r>
                  <a:rPr lang="en-US" b="1" dirty="0">
                    <a:cs typeface="Times New Roman" panose="02020603050405020304" pitchFamily="18" charset="0"/>
                  </a:rPr>
                  <a:t> Testing          Energy Efficiency          Conclusions &amp; Future Work         	 </a:t>
                </a:r>
              </a:p>
            </p:txBody>
          </p: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2494CBFB-7A91-D35F-FD07-E76613E8E1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83151" y="6470058"/>
                <a:ext cx="332509" cy="0"/>
              </a:xfrm>
              <a:prstGeom prst="straightConnector1">
                <a:avLst/>
              </a:prstGeom>
              <a:ln w="28575">
                <a:solidFill>
                  <a:srgbClr val="95003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6ED3831D-D00B-1662-6967-5DA560F134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17772" y="6489024"/>
                <a:ext cx="332509" cy="0"/>
              </a:xfrm>
              <a:prstGeom prst="straightConnector1">
                <a:avLst/>
              </a:prstGeom>
              <a:ln w="28575">
                <a:solidFill>
                  <a:srgbClr val="95003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C35F7662-DADA-659C-BE49-FB9AF94461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17390" y="6483389"/>
                <a:ext cx="332509" cy="0"/>
              </a:xfrm>
              <a:prstGeom prst="straightConnector1">
                <a:avLst/>
              </a:prstGeom>
              <a:ln w="28575">
                <a:solidFill>
                  <a:srgbClr val="95003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2CC869C6-0169-6F36-C185-6799CBC354FE}"/>
                </a:ext>
              </a:extLst>
            </p:cNvPr>
            <p:cNvCxnSpPr>
              <a:cxnSpLocks/>
            </p:cNvCxnSpPr>
            <p:nvPr/>
          </p:nvCxnSpPr>
          <p:spPr>
            <a:xfrm>
              <a:off x="6235938" y="6544109"/>
              <a:ext cx="332509" cy="0"/>
            </a:xfrm>
            <a:prstGeom prst="straightConnector1">
              <a:avLst/>
            </a:prstGeom>
            <a:ln w="28575">
              <a:solidFill>
                <a:srgbClr val="95003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Round Same Side Corner Rectangle 55">
            <a:extLst>
              <a:ext uri="{FF2B5EF4-FFF2-40B4-BE49-F238E27FC236}">
                <a16:creationId xmlns:a16="http://schemas.microsoft.com/office/drawing/2014/main" id="{1D71359B-F15D-C551-2354-B32614F14726}"/>
              </a:ext>
            </a:extLst>
          </p:cNvPr>
          <p:cNvSpPr/>
          <p:nvPr/>
        </p:nvSpPr>
        <p:spPr>
          <a:xfrm rot="10800000">
            <a:off x="1367578" y="5200356"/>
            <a:ext cx="727028" cy="646261"/>
          </a:xfrm>
          <a:prstGeom prst="round2Same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32BF2C-2691-F9F9-5AD7-A72081D766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63"/>
          <a:stretch/>
        </p:blipFill>
        <p:spPr>
          <a:xfrm>
            <a:off x="11407582" y="97055"/>
            <a:ext cx="703891" cy="6089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6B7BC2-5CEA-266C-1CA9-0AB2A0CAF0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530" y="0"/>
            <a:ext cx="479822" cy="742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3782FE-B516-F6B6-13EB-8906D86003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111" y="151179"/>
            <a:ext cx="716104" cy="55486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2360D92-C563-A4F6-518A-3A82A3D4AD52}"/>
              </a:ext>
            </a:extLst>
          </p:cNvPr>
          <p:cNvSpPr/>
          <p:nvPr/>
        </p:nvSpPr>
        <p:spPr>
          <a:xfrm>
            <a:off x="0" y="6743272"/>
            <a:ext cx="12192000" cy="133964"/>
          </a:xfrm>
          <a:prstGeom prst="rect">
            <a:avLst/>
          </a:prstGeom>
          <a:solidFill>
            <a:srgbClr val="8C1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6E4DCDF-20C3-6718-6F0C-A436CEAFF227}"/>
              </a:ext>
            </a:extLst>
          </p:cNvPr>
          <p:cNvSpPr txBox="1"/>
          <p:nvPr/>
        </p:nvSpPr>
        <p:spPr>
          <a:xfrm>
            <a:off x="884634" y="151179"/>
            <a:ext cx="2805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cs typeface="Times New Roman" panose="02020603050405020304" pitchFamily="18" charset="0"/>
              </a:rPr>
              <a:t>Synthesis &amp; Results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3F9B350-C752-F074-A188-C601EE1D5CE6}"/>
              </a:ext>
            </a:extLst>
          </p:cNvPr>
          <p:cNvSpPr/>
          <p:nvPr/>
        </p:nvSpPr>
        <p:spPr>
          <a:xfrm>
            <a:off x="3689683" y="318739"/>
            <a:ext cx="6965617" cy="54317"/>
          </a:xfrm>
          <a:prstGeom prst="rect">
            <a:avLst/>
          </a:prstGeom>
          <a:solidFill>
            <a:srgbClr val="F8BE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8BE25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7151443-73DE-B2D5-6E56-2B2187F5A671}"/>
              </a:ext>
            </a:extLst>
          </p:cNvPr>
          <p:cNvSpPr/>
          <p:nvPr/>
        </p:nvSpPr>
        <p:spPr>
          <a:xfrm>
            <a:off x="3689682" y="434558"/>
            <a:ext cx="6965617" cy="54317"/>
          </a:xfrm>
          <a:prstGeom prst="rect">
            <a:avLst/>
          </a:prstGeom>
          <a:solidFill>
            <a:srgbClr val="8C1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D9543B9-2805-0932-C61B-092D785185B5}"/>
              </a:ext>
            </a:extLst>
          </p:cNvPr>
          <p:cNvSpPr txBox="1"/>
          <p:nvPr/>
        </p:nvSpPr>
        <p:spPr>
          <a:xfrm>
            <a:off x="9079003" y="4690283"/>
            <a:ext cx="25102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SEM image of 1 % (w/w) dry expanded microspheres</a:t>
            </a:r>
          </a:p>
          <a:p>
            <a:pPr algn="ctr"/>
            <a:r>
              <a:rPr lang="en-US" sz="1600" dirty="0"/>
              <a:t>(500 µm scale, 80x magnification)</a:t>
            </a:r>
          </a:p>
          <a:p>
            <a:pPr algn="ctr"/>
            <a:endParaRPr lang="en-US" sz="1600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D12D5A51-4B4A-F7AF-2154-966792F302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003" y="2353121"/>
            <a:ext cx="2510237" cy="230922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1F33034-DE42-D105-6EAD-62A4FBCC98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717" y="2367429"/>
            <a:ext cx="2510237" cy="2309221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DE51CE0F-642B-F4BD-A8BE-89F0B1D4CDF8}"/>
              </a:ext>
            </a:extLst>
          </p:cNvPr>
          <p:cNvSpPr txBox="1"/>
          <p:nvPr/>
        </p:nvSpPr>
        <p:spPr>
          <a:xfrm>
            <a:off x="6331717" y="4691944"/>
            <a:ext cx="25102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SEM image of control without microspheres</a:t>
            </a:r>
          </a:p>
          <a:p>
            <a:pPr algn="ctr"/>
            <a:r>
              <a:rPr lang="en-US" sz="1600" dirty="0"/>
              <a:t>(400 µm scale, 100x magnification)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43AEDA5-7454-F42C-ED3F-E65444BC2E58}"/>
              </a:ext>
            </a:extLst>
          </p:cNvPr>
          <p:cNvSpPr txBox="1"/>
          <p:nvPr/>
        </p:nvSpPr>
        <p:spPr>
          <a:xfrm>
            <a:off x="887768" y="1516491"/>
            <a:ext cx="45050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u="sng" dirty="0"/>
              <a:t>Method 1</a:t>
            </a:r>
          </a:p>
          <a:p>
            <a:r>
              <a:rPr lang="en-US" sz="2200" dirty="0"/>
              <a:t>Expanding Unexpanded Microspheres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14946D0-F60C-ED3A-8438-E8F73DA3655B}"/>
              </a:ext>
            </a:extLst>
          </p:cNvPr>
          <p:cNvSpPr txBox="1"/>
          <p:nvPr/>
        </p:nvSpPr>
        <p:spPr>
          <a:xfrm>
            <a:off x="6692587" y="1509409"/>
            <a:ext cx="40989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u="sng" dirty="0"/>
              <a:t>Method 2</a:t>
            </a:r>
          </a:p>
          <a:p>
            <a:r>
              <a:rPr lang="en-US" sz="2200" dirty="0"/>
              <a:t>Using Pre-expanded Microspheres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328E267-E8A8-FD6E-43D7-2BE06A5E16E1}"/>
              </a:ext>
            </a:extLst>
          </p:cNvPr>
          <p:cNvSpPr txBox="1"/>
          <p:nvPr/>
        </p:nvSpPr>
        <p:spPr>
          <a:xfrm>
            <a:off x="1310753" y="587026"/>
            <a:ext cx="8974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u="sng" dirty="0"/>
              <a:t>Objective</a:t>
            </a:r>
          </a:p>
          <a:p>
            <a:r>
              <a:rPr lang="en-US" sz="2200" dirty="0"/>
              <a:t>Increase surface area to increase the number of available active capture sites</a:t>
            </a:r>
          </a:p>
        </p:txBody>
      </p: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CBB7123D-52D4-3C6A-3E12-1ADB63DD0772}"/>
              </a:ext>
            </a:extLst>
          </p:cNvPr>
          <p:cNvGrpSpPr/>
          <p:nvPr/>
        </p:nvGrpSpPr>
        <p:grpSpPr>
          <a:xfrm>
            <a:off x="3418149" y="2897421"/>
            <a:ext cx="2872526" cy="1158511"/>
            <a:chOff x="3353756" y="2834923"/>
            <a:chExt cx="2872526" cy="1158511"/>
          </a:xfrm>
        </p:grpSpPr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3047B6AA-CC90-8786-29B5-623CFEC5E0E1}"/>
                </a:ext>
              </a:extLst>
            </p:cNvPr>
            <p:cNvGrpSpPr/>
            <p:nvPr/>
          </p:nvGrpSpPr>
          <p:grpSpPr>
            <a:xfrm>
              <a:off x="3353756" y="2834923"/>
              <a:ext cx="2841805" cy="1158511"/>
              <a:chOff x="3218852" y="2563843"/>
              <a:chExt cx="2841805" cy="1158511"/>
            </a:xfrm>
          </p:grpSpPr>
          <p:grpSp>
            <p:nvGrpSpPr>
              <p:cNvPr id="159" name="Group 158">
                <a:extLst>
                  <a:ext uri="{FF2B5EF4-FFF2-40B4-BE49-F238E27FC236}">
                    <a16:creationId xmlns:a16="http://schemas.microsoft.com/office/drawing/2014/main" id="{3F2532B2-2810-F428-BEDD-E8E60CB87E0B}"/>
                  </a:ext>
                </a:extLst>
              </p:cNvPr>
              <p:cNvGrpSpPr/>
              <p:nvPr/>
            </p:nvGrpSpPr>
            <p:grpSpPr>
              <a:xfrm>
                <a:off x="3218852" y="2563843"/>
                <a:ext cx="2841805" cy="1158511"/>
                <a:chOff x="367586" y="3760397"/>
                <a:chExt cx="2902308" cy="1158511"/>
              </a:xfrm>
            </p:grpSpPr>
            <p:sp>
              <p:nvSpPr>
                <p:cNvPr id="149" name="Freeform 148">
                  <a:extLst>
                    <a:ext uri="{FF2B5EF4-FFF2-40B4-BE49-F238E27FC236}">
                      <a16:creationId xmlns:a16="http://schemas.microsoft.com/office/drawing/2014/main" id="{5FC8C454-4DAE-1D1E-7F78-F5695602EB5A}"/>
                    </a:ext>
                  </a:extLst>
                </p:cNvPr>
                <p:cNvSpPr/>
                <p:nvPr/>
              </p:nvSpPr>
              <p:spPr>
                <a:xfrm>
                  <a:off x="516738" y="3760397"/>
                  <a:ext cx="2677090" cy="1111914"/>
                </a:xfrm>
                <a:custGeom>
                  <a:avLst/>
                  <a:gdLst>
                    <a:gd name="connsiteX0" fmla="*/ 2475110 w 2635844"/>
                    <a:gd name="connsiteY0" fmla="*/ 0 h 1061722"/>
                    <a:gd name="connsiteX1" fmla="*/ 2612270 w 2635844"/>
                    <a:gd name="connsiteY1" fmla="*/ 137160 h 1061722"/>
                    <a:gd name="connsiteX2" fmla="*/ 2606070 w 2635844"/>
                    <a:gd name="connsiteY2" fmla="*/ 167871 h 1061722"/>
                    <a:gd name="connsiteX3" fmla="*/ 2635844 w 2635844"/>
                    <a:gd name="connsiteY3" fmla="*/ 167871 h 1061722"/>
                    <a:gd name="connsiteX4" fmla="*/ 2635844 w 2635844"/>
                    <a:gd name="connsiteY4" fmla="*/ 1061722 h 1061722"/>
                    <a:gd name="connsiteX5" fmla="*/ 0 w 2635844"/>
                    <a:gd name="connsiteY5" fmla="*/ 1061722 h 1061722"/>
                    <a:gd name="connsiteX6" fmla="*/ 0 w 2635844"/>
                    <a:gd name="connsiteY6" fmla="*/ 167871 h 1061722"/>
                    <a:gd name="connsiteX7" fmla="*/ 150880 w 2635844"/>
                    <a:gd name="connsiteY7" fmla="*/ 167871 h 1061722"/>
                    <a:gd name="connsiteX8" fmla="*/ 158812 w 2635844"/>
                    <a:gd name="connsiteY8" fmla="*/ 128584 h 1061722"/>
                    <a:gd name="connsiteX9" fmla="*/ 285193 w 2635844"/>
                    <a:gd name="connsiteY9" fmla="*/ 44813 h 1061722"/>
                    <a:gd name="connsiteX10" fmla="*/ 411574 w 2635844"/>
                    <a:gd name="connsiteY10" fmla="*/ 128584 h 1061722"/>
                    <a:gd name="connsiteX11" fmla="*/ 419506 w 2635844"/>
                    <a:gd name="connsiteY11" fmla="*/ 167871 h 1061722"/>
                    <a:gd name="connsiteX12" fmla="*/ 566215 w 2635844"/>
                    <a:gd name="connsiteY12" fmla="*/ 167871 h 1061722"/>
                    <a:gd name="connsiteX13" fmla="*/ 563371 w 2635844"/>
                    <a:gd name="connsiteY13" fmla="*/ 153785 h 1061722"/>
                    <a:gd name="connsiteX14" fmla="*/ 700531 w 2635844"/>
                    <a:gd name="connsiteY14" fmla="*/ 16625 h 1061722"/>
                    <a:gd name="connsiteX15" fmla="*/ 837691 w 2635844"/>
                    <a:gd name="connsiteY15" fmla="*/ 153785 h 1061722"/>
                    <a:gd name="connsiteX16" fmla="*/ 834847 w 2635844"/>
                    <a:gd name="connsiteY16" fmla="*/ 167871 h 1061722"/>
                    <a:gd name="connsiteX17" fmla="*/ 1074736 w 2635844"/>
                    <a:gd name="connsiteY17" fmla="*/ 167871 h 1061722"/>
                    <a:gd name="connsiteX18" fmla="*/ 1074324 w 2635844"/>
                    <a:gd name="connsiteY18" fmla="*/ 165832 h 1061722"/>
                    <a:gd name="connsiteX19" fmla="*/ 1211484 w 2635844"/>
                    <a:gd name="connsiteY19" fmla="*/ 28672 h 1061722"/>
                    <a:gd name="connsiteX20" fmla="*/ 1348644 w 2635844"/>
                    <a:gd name="connsiteY20" fmla="*/ 165832 h 1061722"/>
                    <a:gd name="connsiteX21" fmla="*/ 1348232 w 2635844"/>
                    <a:gd name="connsiteY21" fmla="*/ 167871 h 1061722"/>
                    <a:gd name="connsiteX22" fmla="*/ 1574652 w 2635844"/>
                    <a:gd name="connsiteY22" fmla="*/ 167871 h 1061722"/>
                    <a:gd name="connsiteX23" fmla="*/ 1597587 w 2635844"/>
                    <a:gd name="connsiteY23" fmla="*/ 133855 h 1061722"/>
                    <a:gd name="connsiteX24" fmla="*/ 1694573 w 2635844"/>
                    <a:gd name="connsiteY24" fmla="*/ 93681 h 1061722"/>
                    <a:gd name="connsiteX25" fmla="*/ 1791560 w 2635844"/>
                    <a:gd name="connsiteY25" fmla="*/ 133855 h 1061722"/>
                    <a:gd name="connsiteX26" fmla="*/ 1814494 w 2635844"/>
                    <a:gd name="connsiteY26" fmla="*/ 167871 h 1061722"/>
                    <a:gd name="connsiteX27" fmla="*/ 1951537 w 2635844"/>
                    <a:gd name="connsiteY27" fmla="*/ 167871 h 1061722"/>
                    <a:gd name="connsiteX28" fmla="*/ 1962228 w 2635844"/>
                    <a:gd name="connsiteY28" fmla="*/ 114915 h 1061722"/>
                    <a:gd name="connsiteX29" fmla="*/ 2088609 w 2635844"/>
                    <a:gd name="connsiteY29" fmla="*/ 31144 h 1061722"/>
                    <a:gd name="connsiteX30" fmla="*/ 2214990 w 2635844"/>
                    <a:gd name="connsiteY30" fmla="*/ 114915 h 1061722"/>
                    <a:gd name="connsiteX31" fmla="*/ 2225682 w 2635844"/>
                    <a:gd name="connsiteY31" fmla="*/ 167871 h 1061722"/>
                    <a:gd name="connsiteX32" fmla="*/ 2344150 w 2635844"/>
                    <a:gd name="connsiteY32" fmla="*/ 167871 h 1061722"/>
                    <a:gd name="connsiteX33" fmla="*/ 2337950 w 2635844"/>
                    <a:gd name="connsiteY33" fmla="*/ 137160 h 1061722"/>
                    <a:gd name="connsiteX34" fmla="*/ 2475110 w 2635844"/>
                    <a:gd name="connsiteY34" fmla="*/ 0 h 1061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2635844" h="1061722">
                      <a:moveTo>
                        <a:pt x="2475110" y="0"/>
                      </a:moveTo>
                      <a:cubicBezTo>
                        <a:pt x="2550861" y="0"/>
                        <a:pt x="2612270" y="61409"/>
                        <a:pt x="2612270" y="137160"/>
                      </a:cubicBezTo>
                      <a:lnTo>
                        <a:pt x="2606070" y="167871"/>
                      </a:lnTo>
                      <a:lnTo>
                        <a:pt x="2635844" y="167871"/>
                      </a:lnTo>
                      <a:lnTo>
                        <a:pt x="2635844" y="1061722"/>
                      </a:lnTo>
                      <a:lnTo>
                        <a:pt x="0" y="1061722"/>
                      </a:lnTo>
                      <a:lnTo>
                        <a:pt x="0" y="167871"/>
                      </a:lnTo>
                      <a:lnTo>
                        <a:pt x="150880" y="167871"/>
                      </a:lnTo>
                      <a:lnTo>
                        <a:pt x="158812" y="128584"/>
                      </a:lnTo>
                      <a:cubicBezTo>
                        <a:pt x="179634" y="79356"/>
                        <a:pt x="228380" y="44813"/>
                        <a:pt x="285193" y="44813"/>
                      </a:cubicBezTo>
                      <a:cubicBezTo>
                        <a:pt x="342006" y="44813"/>
                        <a:pt x="390752" y="79356"/>
                        <a:pt x="411574" y="128584"/>
                      </a:cubicBezTo>
                      <a:lnTo>
                        <a:pt x="419506" y="167871"/>
                      </a:lnTo>
                      <a:lnTo>
                        <a:pt x="566215" y="167871"/>
                      </a:lnTo>
                      <a:lnTo>
                        <a:pt x="563371" y="153785"/>
                      </a:lnTo>
                      <a:cubicBezTo>
                        <a:pt x="563371" y="78034"/>
                        <a:pt x="624780" y="16625"/>
                        <a:pt x="700531" y="16625"/>
                      </a:cubicBezTo>
                      <a:cubicBezTo>
                        <a:pt x="776282" y="16625"/>
                        <a:pt x="837691" y="78034"/>
                        <a:pt x="837691" y="153785"/>
                      </a:cubicBezTo>
                      <a:lnTo>
                        <a:pt x="834847" y="167871"/>
                      </a:lnTo>
                      <a:lnTo>
                        <a:pt x="1074736" y="167871"/>
                      </a:lnTo>
                      <a:lnTo>
                        <a:pt x="1074324" y="165832"/>
                      </a:lnTo>
                      <a:cubicBezTo>
                        <a:pt x="1074324" y="90081"/>
                        <a:pt x="1135733" y="28672"/>
                        <a:pt x="1211484" y="28672"/>
                      </a:cubicBezTo>
                      <a:cubicBezTo>
                        <a:pt x="1287235" y="28672"/>
                        <a:pt x="1348644" y="90081"/>
                        <a:pt x="1348644" y="165832"/>
                      </a:cubicBezTo>
                      <a:lnTo>
                        <a:pt x="1348232" y="167871"/>
                      </a:lnTo>
                      <a:lnTo>
                        <a:pt x="1574652" y="167871"/>
                      </a:lnTo>
                      <a:lnTo>
                        <a:pt x="1597587" y="133855"/>
                      </a:lnTo>
                      <a:cubicBezTo>
                        <a:pt x="1622408" y="109033"/>
                        <a:pt x="1656698" y="93681"/>
                        <a:pt x="1694573" y="93681"/>
                      </a:cubicBezTo>
                      <a:cubicBezTo>
                        <a:pt x="1732449" y="93681"/>
                        <a:pt x="1766739" y="109033"/>
                        <a:pt x="1791560" y="133855"/>
                      </a:cubicBezTo>
                      <a:lnTo>
                        <a:pt x="1814494" y="167871"/>
                      </a:lnTo>
                      <a:lnTo>
                        <a:pt x="1951537" y="167871"/>
                      </a:lnTo>
                      <a:lnTo>
                        <a:pt x="1962228" y="114915"/>
                      </a:lnTo>
                      <a:cubicBezTo>
                        <a:pt x="1983050" y="65687"/>
                        <a:pt x="2031796" y="31144"/>
                        <a:pt x="2088609" y="31144"/>
                      </a:cubicBezTo>
                      <a:cubicBezTo>
                        <a:pt x="2145422" y="31144"/>
                        <a:pt x="2194168" y="65687"/>
                        <a:pt x="2214990" y="114915"/>
                      </a:cubicBezTo>
                      <a:lnTo>
                        <a:pt x="2225682" y="167871"/>
                      </a:lnTo>
                      <a:lnTo>
                        <a:pt x="2344150" y="167871"/>
                      </a:lnTo>
                      <a:lnTo>
                        <a:pt x="2337950" y="137160"/>
                      </a:lnTo>
                      <a:cubicBezTo>
                        <a:pt x="2337950" y="61409"/>
                        <a:pt x="2399359" y="0"/>
                        <a:pt x="247511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2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1" name="Rectangle 150">
                  <a:extLst>
                    <a:ext uri="{FF2B5EF4-FFF2-40B4-BE49-F238E27FC236}">
                      <a16:creationId xmlns:a16="http://schemas.microsoft.com/office/drawing/2014/main" id="{073F0D59-3435-555C-1427-BA9607184134}"/>
                    </a:ext>
                  </a:extLst>
                </p:cNvPr>
                <p:cNvSpPr/>
                <p:nvPr/>
              </p:nvSpPr>
              <p:spPr>
                <a:xfrm>
                  <a:off x="367586" y="3948036"/>
                  <a:ext cx="2902308" cy="970872"/>
                </a:xfrm>
                <a:prstGeom prst="rect">
                  <a:avLst/>
                </a:prstGeom>
                <a:solidFill>
                  <a:schemeClr val="bg1"/>
                </a:solidFill>
                <a:ln w="762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p:grpSp>
          <p:grpSp>
            <p:nvGrpSpPr>
              <p:cNvPr id="160" name="Group 159">
                <a:extLst>
                  <a:ext uri="{FF2B5EF4-FFF2-40B4-BE49-F238E27FC236}">
                    <a16:creationId xmlns:a16="http://schemas.microsoft.com/office/drawing/2014/main" id="{4C7584B9-CF8B-CBD4-5CD9-CCFFFCD2174E}"/>
                  </a:ext>
                </a:extLst>
              </p:cNvPr>
              <p:cNvGrpSpPr/>
              <p:nvPr/>
            </p:nvGrpSpPr>
            <p:grpSpPr>
              <a:xfrm>
                <a:off x="3361749" y="2571417"/>
                <a:ext cx="2635844" cy="1071319"/>
                <a:chOff x="3354434" y="2571417"/>
                <a:chExt cx="2635844" cy="1071319"/>
              </a:xfrm>
            </p:grpSpPr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7A9FF706-7AEF-1AFF-4266-8F24C01D6676}"/>
                    </a:ext>
                  </a:extLst>
                </p:cNvPr>
                <p:cNvSpPr/>
                <p:nvPr/>
              </p:nvSpPr>
              <p:spPr>
                <a:xfrm>
                  <a:off x="3354434" y="2748885"/>
                  <a:ext cx="2635844" cy="893851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Oval 84">
                  <a:extLst>
                    <a:ext uri="{FF2B5EF4-FFF2-40B4-BE49-F238E27FC236}">
                      <a16:creationId xmlns:a16="http://schemas.microsoft.com/office/drawing/2014/main" id="{346591B2-D0E0-1FC2-61AB-1AFBA2C4881C}"/>
                    </a:ext>
                  </a:extLst>
                </p:cNvPr>
                <p:cNvSpPr/>
                <p:nvPr/>
              </p:nvSpPr>
              <p:spPr>
                <a:xfrm>
                  <a:off x="3417110" y="3019856"/>
                  <a:ext cx="274320" cy="2743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Oval 85">
                  <a:extLst>
                    <a:ext uri="{FF2B5EF4-FFF2-40B4-BE49-F238E27FC236}">
                      <a16:creationId xmlns:a16="http://schemas.microsoft.com/office/drawing/2014/main" id="{23C17CDD-8698-F87E-E76F-920A7389FB93}"/>
                    </a:ext>
                  </a:extLst>
                </p:cNvPr>
                <p:cNvSpPr/>
                <p:nvPr/>
              </p:nvSpPr>
              <p:spPr>
                <a:xfrm>
                  <a:off x="3502467" y="2616230"/>
                  <a:ext cx="274320" cy="2743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7" name="Oval 86">
                  <a:extLst>
                    <a:ext uri="{FF2B5EF4-FFF2-40B4-BE49-F238E27FC236}">
                      <a16:creationId xmlns:a16="http://schemas.microsoft.com/office/drawing/2014/main" id="{5683253C-2118-56E6-FBB4-A56D73DCF828}"/>
                    </a:ext>
                  </a:extLst>
                </p:cNvPr>
                <p:cNvSpPr/>
                <p:nvPr/>
              </p:nvSpPr>
              <p:spPr>
                <a:xfrm>
                  <a:off x="3917805" y="2588042"/>
                  <a:ext cx="274320" cy="2743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CAF19A7B-94A2-A6D3-B107-01B1F5F37F4F}"/>
                    </a:ext>
                  </a:extLst>
                </p:cNvPr>
                <p:cNvSpPr/>
                <p:nvPr/>
              </p:nvSpPr>
              <p:spPr>
                <a:xfrm>
                  <a:off x="3789544" y="2864812"/>
                  <a:ext cx="274320" cy="2743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1091146C-D5F9-472D-6985-658A23F5D728}"/>
                    </a:ext>
                  </a:extLst>
                </p:cNvPr>
                <p:cNvSpPr/>
                <p:nvPr/>
              </p:nvSpPr>
              <p:spPr>
                <a:xfrm>
                  <a:off x="4428758" y="2600089"/>
                  <a:ext cx="274320" cy="2743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794059EB-20D4-DEFC-12D5-225D9FC45BE6}"/>
                    </a:ext>
                  </a:extLst>
                </p:cNvPr>
                <p:cNvSpPr/>
                <p:nvPr/>
              </p:nvSpPr>
              <p:spPr>
                <a:xfrm>
                  <a:off x="4721844" y="2941868"/>
                  <a:ext cx="274320" cy="2743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9A3005B4-390F-2CBA-F614-21D711025F07}"/>
                    </a:ext>
                  </a:extLst>
                </p:cNvPr>
                <p:cNvSpPr/>
                <p:nvPr/>
              </p:nvSpPr>
              <p:spPr>
                <a:xfrm>
                  <a:off x="4164305" y="2845463"/>
                  <a:ext cx="274320" cy="2743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642A2891-5E71-F05F-3F6F-9E50AFECCA87}"/>
                    </a:ext>
                  </a:extLst>
                </p:cNvPr>
                <p:cNvSpPr/>
                <p:nvPr/>
              </p:nvSpPr>
              <p:spPr>
                <a:xfrm>
                  <a:off x="4911847" y="2665098"/>
                  <a:ext cx="274320" cy="2743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385D4A09-CF3E-3000-F7E3-95D3F17B4FBE}"/>
                    </a:ext>
                  </a:extLst>
                </p:cNvPr>
                <p:cNvSpPr/>
                <p:nvPr/>
              </p:nvSpPr>
              <p:spPr>
                <a:xfrm>
                  <a:off x="5692384" y="2571417"/>
                  <a:ext cx="274320" cy="2743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C54BC634-35D5-2EC5-36FA-9911CAAADD38}"/>
                    </a:ext>
                  </a:extLst>
                </p:cNvPr>
                <p:cNvSpPr/>
                <p:nvPr/>
              </p:nvSpPr>
              <p:spPr>
                <a:xfrm>
                  <a:off x="5163969" y="2853838"/>
                  <a:ext cx="274320" cy="2743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Oval 94">
                  <a:extLst>
                    <a:ext uri="{FF2B5EF4-FFF2-40B4-BE49-F238E27FC236}">
                      <a16:creationId xmlns:a16="http://schemas.microsoft.com/office/drawing/2014/main" id="{F1663323-B109-DAE0-6409-1140C3E2E168}"/>
                    </a:ext>
                  </a:extLst>
                </p:cNvPr>
                <p:cNvSpPr/>
                <p:nvPr/>
              </p:nvSpPr>
              <p:spPr>
                <a:xfrm>
                  <a:off x="5305883" y="2602561"/>
                  <a:ext cx="274320" cy="2743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v</a:t>
                  </a:r>
                </a:p>
              </p:txBody>
            </p:sp>
            <p:sp>
              <p:nvSpPr>
                <p:cNvPr id="96" name="Oval 95">
                  <a:extLst>
                    <a:ext uri="{FF2B5EF4-FFF2-40B4-BE49-F238E27FC236}">
                      <a16:creationId xmlns:a16="http://schemas.microsoft.com/office/drawing/2014/main" id="{205E75B8-E455-4877-FC28-FD3FD449D2A7}"/>
                    </a:ext>
                  </a:extLst>
                </p:cNvPr>
                <p:cNvSpPr/>
                <p:nvPr/>
              </p:nvSpPr>
              <p:spPr>
                <a:xfrm>
                  <a:off x="5582114" y="2864812"/>
                  <a:ext cx="274320" cy="2743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104FB78F-ED1F-31CF-6B03-BF2293D91FA9}"/>
                  </a:ext>
                </a:extLst>
              </p:cNvPr>
              <p:cNvSpPr/>
              <p:nvPr/>
            </p:nvSpPr>
            <p:spPr>
              <a:xfrm>
                <a:off x="3263492" y="2674196"/>
                <a:ext cx="89031" cy="20931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19BFB7FC-731A-7F64-43A5-7D145580B66A}"/>
                </a:ext>
              </a:extLst>
            </p:cNvPr>
            <p:cNvSpPr/>
            <p:nvPr/>
          </p:nvSpPr>
          <p:spPr>
            <a:xfrm>
              <a:off x="6137251" y="2958453"/>
              <a:ext cx="89031" cy="2093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8D3AB038-C147-50D2-5FA5-EECFD44082AA}"/>
              </a:ext>
            </a:extLst>
          </p:cNvPr>
          <p:cNvGrpSpPr/>
          <p:nvPr/>
        </p:nvGrpSpPr>
        <p:grpSpPr>
          <a:xfrm>
            <a:off x="191111" y="3040590"/>
            <a:ext cx="2635844" cy="939571"/>
            <a:chOff x="261106" y="2695722"/>
            <a:chExt cx="2635844" cy="939571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6ACDC0D2-E053-2481-C419-3527883E7B60}"/>
                </a:ext>
              </a:extLst>
            </p:cNvPr>
            <p:cNvSpPr/>
            <p:nvPr/>
          </p:nvSpPr>
          <p:spPr>
            <a:xfrm>
              <a:off x="261106" y="2741442"/>
              <a:ext cx="2635844" cy="89385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74971C5-8D2C-7DF0-D4AE-839C34836F23}"/>
                </a:ext>
              </a:extLst>
            </p:cNvPr>
            <p:cNvSpPr/>
            <p:nvPr/>
          </p:nvSpPr>
          <p:spPr>
            <a:xfrm>
              <a:off x="367586" y="3147134"/>
              <a:ext cx="159734" cy="1541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539F7E4-C038-B6B5-153B-6422434AF15B}"/>
                </a:ext>
              </a:extLst>
            </p:cNvPr>
            <p:cNvSpPr/>
            <p:nvPr/>
          </p:nvSpPr>
          <p:spPr>
            <a:xfrm>
              <a:off x="469296" y="2757583"/>
              <a:ext cx="159734" cy="1541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426ED33E-24A7-CAD8-EDD2-2D45EBF528FD}"/>
                </a:ext>
              </a:extLst>
            </p:cNvPr>
            <p:cNvSpPr/>
            <p:nvPr/>
          </p:nvSpPr>
          <p:spPr>
            <a:xfrm>
              <a:off x="884634" y="2763973"/>
              <a:ext cx="159734" cy="1541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3AA54BBC-6684-5912-ECE1-749E49AB924D}"/>
                </a:ext>
              </a:extLst>
            </p:cNvPr>
            <p:cNvSpPr/>
            <p:nvPr/>
          </p:nvSpPr>
          <p:spPr>
            <a:xfrm>
              <a:off x="740020" y="2992090"/>
              <a:ext cx="159734" cy="1541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9EF61570-FF06-2298-6C84-D167E1A721FE}"/>
                </a:ext>
              </a:extLst>
            </p:cNvPr>
            <p:cNvSpPr/>
            <p:nvPr/>
          </p:nvSpPr>
          <p:spPr>
            <a:xfrm>
              <a:off x="1387417" y="2778851"/>
              <a:ext cx="159734" cy="1541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F4E23C9E-BD59-E580-D6A7-602198F41D78}"/>
                </a:ext>
              </a:extLst>
            </p:cNvPr>
            <p:cNvSpPr/>
            <p:nvPr/>
          </p:nvSpPr>
          <p:spPr>
            <a:xfrm>
              <a:off x="1672320" y="3069146"/>
              <a:ext cx="159734" cy="1541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05F701FC-C54F-442F-CA84-E6203E927EFB}"/>
                </a:ext>
              </a:extLst>
            </p:cNvPr>
            <p:cNvSpPr/>
            <p:nvPr/>
          </p:nvSpPr>
          <p:spPr>
            <a:xfrm>
              <a:off x="1114781" y="2972741"/>
              <a:ext cx="159734" cy="1541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E14EF8A5-0309-131C-9AF2-152E91C0E29B}"/>
                </a:ext>
              </a:extLst>
            </p:cNvPr>
            <p:cNvSpPr/>
            <p:nvPr/>
          </p:nvSpPr>
          <p:spPr>
            <a:xfrm>
              <a:off x="1878676" y="2806451"/>
              <a:ext cx="159734" cy="1541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F778DB10-5131-B979-D6B5-6C66B123787C}"/>
                </a:ext>
              </a:extLst>
            </p:cNvPr>
            <p:cNvSpPr/>
            <p:nvPr/>
          </p:nvSpPr>
          <p:spPr>
            <a:xfrm>
              <a:off x="2725100" y="2749247"/>
              <a:ext cx="159734" cy="1541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3A05E16B-F831-F4AF-531A-7B14760B7181}"/>
                </a:ext>
              </a:extLst>
            </p:cNvPr>
            <p:cNvSpPr/>
            <p:nvPr/>
          </p:nvSpPr>
          <p:spPr>
            <a:xfrm>
              <a:off x="2114445" y="2981116"/>
              <a:ext cx="159734" cy="1541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A1ECEA73-E6CC-C1CA-F277-DDB553A17735}"/>
                </a:ext>
              </a:extLst>
            </p:cNvPr>
            <p:cNvSpPr/>
            <p:nvPr/>
          </p:nvSpPr>
          <p:spPr>
            <a:xfrm>
              <a:off x="2271376" y="2782683"/>
              <a:ext cx="159734" cy="1541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v</a:t>
              </a: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1E67822E-AAA7-1450-AF29-731D10EB6C64}"/>
                </a:ext>
              </a:extLst>
            </p:cNvPr>
            <p:cNvSpPr/>
            <p:nvPr/>
          </p:nvSpPr>
          <p:spPr>
            <a:xfrm>
              <a:off x="2532590" y="2992090"/>
              <a:ext cx="159734" cy="1541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2EFF8153-E5C7-E4EC-6FB1-21DECA17332B}"/>
                </a:ext>
              </a:extLst>
            </p:cNvPr>
            <p:cNvSpPr/>
            <p:nvPr/>
          </p:nvSpPr>
          <p:spPr>
            <a:xfrm>
              <a:off x="261106" y="2695722"/>
              <a:ext cx="2635844" cy="4571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4" name="TextBox 163">
            <a:extLst>
              <a:ext uri="{FF2B5EF4-FFF2-40B4-BE49-F238E27FC236}">
                <a16:creationId xmlns:a16="http://schemas.microsoft.com/office/drawing/2014/main" id="{76179C51-9363-F76F-2926-0EE47751C6ED}"/>
              </a:ext>
            </a:extLst>
          </p:cNvPr>
          <p:cNvSpPr txBox="1"/>
          <p:nvPr/>
        </p:nvSpPr>
        <p:spPr>
          <a:xfrm>
            <a:off x="-335835" y="3997430"/>
            <a:ext cx="7015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Surface Area (Unexpanded) 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&lt;</a:t>
            </a:r>
            <a:r>
              <a:rPr lang="en-US" sz="2000" dirty="0"/>
              <a:t>  Surface Area (Expanded)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E238C0F-86A8-E991-03E4-455613B17F15}"/>
              </a:ext>
            </a:extLst>
          </p:cNvPr>
          <p:cNvSpPr txBox="1"/>
          <p:nvPr/>
        </p:nvSpPr>
        <p:spPr>
          <a:xfrm>
            <a:off x="11699203" y="630023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9287EAC-2E2D-FDF7-0BAC-9EA0D311DFAB}"/>
              </a:ext>
            </a:extLst>
          </p:cNvPr>
          <p:cNvCxnSpPr>
            <a:cxnSpLocks/>
          </p:cNvCxnSpPr>
          <p:nvPr/>
        </p:nvCxnSpPr>
        <p:spPr>
          <a:xfrm flipV="1">
            <a:off x="2734972" y="2834923"/>
            <a:ext cx="823158" cy="54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155C0184-8BBB-58A3-A61E-1AA843B47D2E}"/>
              </a:ext>
            </a:extLst>
          </p:cNvPr>
          <p:cNvSpPr txBox="1"/>
          <p:nvPr/>
        </p:nvSpPr>
        <p:spPr>
          <a:xfrm>
            <a:off x="2652731" y="2453691"/>
            <a:ext cx="10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Add heat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12ED420-ECBF-3997-99B1-489C6DDCE330}"/>
              </a:ext>
            </a:extLst>
          </p:cNvPr>
          <p:cNvCxnSpPr/>
          <p:nvPr/>
        </p:nvCxnSpPr>
        <p:spPr>
          <a:xfrm>
            <a:off x="191111" y="4520650"/>
            <a:ext cx="600577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42921C8F-4D4D-499D-0365-FBD71BCA2140}"/>
              </a:ext>
            </a:extLst>
          </p:cNvPr>
          <p:cNvSpPr txBox="1"/>
          <p:nvPr/>
        </p:nvSpPr>
        <p:spPr>
          <a:xfrm>
            <a:off x="442263" y="5889347"/>
            <a:ext cx="238469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Vial polymerization</a:t>
            </a:r>
          </a:p>
        </p:txBody>
      </p:sp>
      <p:sp>
        <p:nvSpPr>
          <p:cNvPr id="51" name="Round Same Side Corner Rectangle 50">
            <a:extLst>
              <a:ext uri="{FF2B5EF4-FFF2-40B4-BE49-F238E27FC236}">
                <a16:creationId xmlns:a16="http://schemas.microsoft.com/office/drawing/2014/main" id="{0D2A0E1E-F30D-4F4A-EC2C-C6FB1F39FC2B}"/>
              </a:ext>
            </a:extLst>
          </p:cNvPr>
          <p:cNvSpPr/>
          <p:nvPr/>
        </p:nvSpPr>
        <p:spPr>
          <a:xfrm rot="10800000">
            <a:off x="1378660" y="4952637"/>
            <a:ext cx="727028" cy="896620"/>
          </a:xfrm>
          <a:prstGeom prst="round2Same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DE19814A-18C5-FCFB-E311-CC82DBF1CABE}"/>
              </a:ext>
            </a:extLst>
          </p:cNvPr>
          <p:cNvSpPr/>
          <p:nvPr/>
        </p:nvSpPr>
        <p:spPr>
          <a:xfrm>
            <a:off x="1260178" y="4746807"/>
            <a:ext cx="964091" cy="208694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8B2D001D-4F96-ECEE-715E-A901756152FC}"/>
              </a:ext>
            </a:extLst>
          </p:cNvPr>
          <p:cNvCxnSpPr/>
          <p:nvPr/>
        </p:nvCxnSpPr>
        <p:spPr>
          <a:xfrm>
            <a:off x="593837" y="5486400"/>
            <a:ext cx="48575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56FECC0E-1C0C-D1AF-F35A-48DF9BED7383}"/>
              </a:ext>
            </a:extLst>
          </p:cNvPr>
          <p:cNvSpPr txBox="1"/>
          <p:nvPr/>
        </p:nvSpPr>
        <p:spPr>
          <a:xfrm>
            <a:off x="604918" y="5122901"/>
            <a:ext cx="46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UV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D01CFA40-BB9A-AE80-26DB-310C1A8FA08B}"/>
              </a:ext>
            </a:extLst>
          </p:cNvPr>
          <p:cNvCxnSpPr>
            <a:cxnSpLocks/>
          </p:cNvCxnSpPr>
          <p:nvPr/>
        </p:nvCxnSpPr>
        <p:spPr>
          <a:xfrm>
            <a:off x="1639800" y="5769162"/>
            <a:ext cx="24874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2384FF46-2BA6-BDBD-304A-96741C3BD6E2}"/>
              </a:ext>
            </a:extLst>
          </p:cNvPr>
          <p:cNvCxnSpPr/>
          <p:nvPr/>
        </p:nvCxnSpPr>
        <p:spPr>
          <a:xfrm flipH="1">
            <a:off x="1808681" y="5400947"/>
            <a:ext cx="524782" cy="316681"/>
          </a:xfrm>
          <a:prstGeom prst="straightConnector1">
            <a:avLst/>
          </a:prstGeom>
          <a:ln w="28575">
            <a:solidFill>
              <a:srgbClr val="8C1D4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20976CD5-5EBD-A88E-6D9F-B242CF11F864}"/>
              </a:ext>
            </a:extLst>
          </p:cNvPr>
          <p:cNvSpPr txBox="1"/>
          <p:nvPr/>
        </p:nvSpPr>
        <p:spPr>
          <a:xfrm>
            <a:off x="2243031" y="5079009"/>
            <a:ext cx="835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Stir bar mixing</a:t>
            </a:r>
          </a:p>
        </p:txBody>
      </p:sp>
    </p:spTree>
    <p:extLst>
      <p:ext uri="{BB962C8B-B14F-4D97-AF65-F5344CB8AC3E}">
        <p14:creationId xmlns:p14="http://schemas.microsoft.com/office/powerpoint/2010/main" val="31808883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E423155-291D-D2C6-DAD8-ED0F3D68E381}"/>
              </a:ext>
            </a:extLst>
          </p:cNvPr>
          <p:cNvGrpSpPr/>
          <p:nvPr/>
        </p:nvGrpSpPr>
        <p:grpSpPr>
          <a:xfrm>
            <a:off x="191111" y="6337148"/>
            <a:ext cx="12917980" cy="369332"/>
            <a:chOff x="191111" y="6337148"/>
            <a:chExt cx="12917980" cy="36933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BD8045B-15F4-BDD6-7475-8534627B2BE7}"/>
                </a:ext>
              </a:extLst>
            </p:cNvPr>
            <p:cNvGrpSpPr/>
            <p:nvPr/>
          </p:nvGrpSpPr>
          <p:grpSpPr>
            <a:xfrm>
              <a:off x="191111" y="6337148"/>
              <a:ext cx="12917980" cy="369332"/>
              <a:chOff x="-559201" y="6282063"/>
              <a:chExt cx="12917980" cy="369332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E051801-030C-68B0-6948-52D0E2DD83DE}"/>
                  </a:ext>
                </a:extLst>
              </p:cNvPr>
              <p:cNvSpPr txBox="1"/>
              <p:nvPr/>
            </p:nvSpPr>
            <p:spPr>
              <a:xfrm>
                <a:off x="-559201" y="6282063"/>
                <a:ext cx="129179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cs typeface="Times New Roman" panose="02020603050405020304" pitchFamily="18" charset="0"/>
                  </a:rPr>
                  <a:t>Motivation          </a:t>
                </a:r>
                <a:r>
                  <a:rPr lang="en-US" b="1" dirty="0">
                    <a:solidFill>
                      <a:schemeClr val="bg1"/>
                    </a:solidFill>
                    <a:highlight>
                      <a:srgbClr val="8C1D40"/>
                    </a:highlight>
                    <a:cs typeface="Times New Roman" panose="02020603050405020304" pitchFamily="18" charset="0"/>
                  </a:rPr>
                  <a:t>Synthesis &amp; Results</a:t>
                </a:r>
                <a:r>
                  <a:rPr lang="en-US" b="1" dirty="0">
                    <a:cs typeface="Times New Roman" panose="02020603050405020304" pitchFamily="18" charset="0"/>
                  </a:rPr>
                  <a:t>          CO</a:t>
                </a:r>
                <a:r>
                  <a:rPr lang="en-US" b="1" baseline="-25000" dirty="0">
                    <a:cs typeface="Times New Roman" panose="02020603050405020304" pitchFamily="18" charset="0"/>
                  </a:rPr>
                  <a:t>2</a:t>
                </a:r>
                <a:r>
                  <a:rPr lang="en-US" b="1" dirty="0">
                    <a:cs typeface="Times New Roman" panose="02020603050405020304" pitchFamily="18" charset="0"/>
                  </a:rPr>
                  <a:t> Testing          Energy Efficiency          Conclusions &amp; Future Work         	 </a:t>
                </a:r>
              </a:p>
            </p:txBody>
          </p: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2494CBFB-7A91-D35F-FD07-E76613E8E1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83151" y="6470058"/>
                <a:ext cx="332509" cy="0"/>
              </a:xfrm>
              <a:prstGeom prst="straightConnector1">
                <a:avLst/>
              </a:prstGeom>
              <a:ln w="28575">
                <a:solidFill>
                  <a:srgbClr val="95003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6ED3831D-D00B-1662-6967-5DA560F134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17772" y="6489024"/>
                <a:ext cx="332509" cy="0"/>
              </a:xfrm>
              <a:prstGeom prst="straightConnector1">
                <a:avLst/>
              </a:prstGeom>
              <a:ln w="28575">
                <a:solidFill>
                  <a:srgbClr val="95003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C35F7662-DADA-659C-BE49-FB9AF94461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17390" y="6483389"/>
                <a:ext cx="332509" cy="0"/>
              </a:xfrm>
              <a:prstGeom prst="straightConnector1">
                <a:avLst/>
              </a:prstGeom>
              <a:ln w="28575">
                <a:solidFill>
                  <a:srgbClr val="95003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2CC869C6-0169-6F36-C185-6799CBC354FE}"/>
                </a:ext>
              </a:extLst>
            </p:cNvPr>
            <p:cNvCxnSpPr>
              <a:cxnSpLocks/>
            </p:cNvCxnSpPr>
            <p:nvPr/>
          </p:nvCxnSpPr>
          <p:spPr>
            <a:xfrm>
              <a:off x="6235938" y="6544109"/>
              <a:ext cx="332509" cy="0"/>
            </a:xfrm>
            <a:prstGeom prst="straightConnector1">
              <a:avLst/>
            </a:prstGeom>
            <a:ln w="28575">
              <a:solidFill>
                <a:srgbClr val="95003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0" name="Rectangle 99">
            <a:extLst>
              <a:ext uri="{FF2B5EF4-FFF2-40B4-BE49-F238E27FC236}">
                <a16:creationId xmlns:a16="http://schemas.microsoft.com/office/drawing/2014/main" id="{1A2FB7B5-0EAE-E940-D43C-CE158BC645C7}"/>
              </a:ext>
            </a:extLst>
          </p:cNvPr>
          <p:cNvSpPr/>
          <p:nvPr/>
        </p:nvSpPr>
        <p:spPr>
          <a:xfrm>
            <a:off x="4448233" y="5055261"/>
            <a:ext cx="1748657" cy="55889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Parallelogram 101">
            <a:extLst>
              <a:ext uri="{FF2B5EF4-FFF2-40B4-BE49-F238E27FC236}">
                <a16:creationId xmlns:a16="http://schemas.microsoft.com/office/drawing/2014/main" id="{872DD2A7-1C16-1C58-0990-6633239FD89E}"/>
              </a:ext>
            </a:extLst>
          </p:cNvPr>
          <p:cNvSpPr/>
          <p:nvPr/>
        </p:nvSpPr>
        <p:spPr>
          <a:xfrm rot="9796064">
            <a:off x="3858848" y="5142063"/>
            <a:ext cx="682447" cy="540300"/>
          </a:xfrm>
          <a:prstGeom prst="parallelogram">
            <a:avLst>
              <a:gd name="adj" fmla="val 29637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ound Same Side Corner Rectangle 55">
            <a:extLst>
              <a:ext uri="{FF2B5EF4-FFF2-40B4-BE49-F238E27FC236}">
                <a16:creationId xmlns:a16="http://schemas.microsoft.com/office/drawing/2014/main" id="{1D71359B-F15D-C551-2354-B32614F14726}"/>
              </a:ext>
            </a:extLst>
          </p:cNvPr>
          <p:cNvSpPr/>
          <p:nvPr/>
        </p:nvSpPr>
        <p:spPr>
          <a:xfrm rot="10800000">
            <a:off x="1367578" y="5200356"/>
            <a:ext cx="727028" cy="646261"/>
          </a:xfrm>
          <a:prstGeom prst="round2Same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32BF2C-2691-F9F9-5AD7-A72081D766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63"/>
          <a:stretch/>
        </p:blipFill>
        <p:spPr>
          <a:xfrm>
            <a:off x="11407582" y="97055"/>
            <a:ext cx="703891" cy="6089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6B7BC2-5CEA-266C-1CA9-0AB2A0CAF0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530" y="0"/>
            <a:ext cx="479822" cy="742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3782FE-B516-F6B6-13EB-8906D86003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111" y="151179"/>
            <a:ext cx="716104" cy="55486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2360D92-C563-A4F6-518A-3A82A3D4AD52}"/>
              </a:ext>
            </a:extLst>
          </p:cNvPr>
          <p:cNvSpPr/>
          <p:nvPr/>
        </p:nvSpPr>
        <p:spPr>
          <a:xfrm>
            <a:off x="0" y="6743272"/>
            <a:ext cx="12192000" cy="133964"/>
          </a:xfrm>
          <a:prstGeom prst="rect">
            <a:avLst/>
          </a:prstGeom>
          <a:solidFill>
            <a:srgbClr val="8C1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6E4DCDF-20C3-6718-6F0C-A436CEAFF227}"/>
              </a:ext>
            </a:extLst>
          </p:cNvPr>
          <p:cNvSpPr txBox="1"/>
          <p:nvPr/>
        </p:nvSpPr>
        <p:spPr>
          <a:xfrm>
            <a:off x="884634" y="151179"/>
            <a:ext cx="2805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cs typeface="Times New Roman" panose="02020603050405020304" pitchFamily="18" charset="0"/>
              </a:rPr>
              <a:t>Synthesis &amp; Results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3F9B350-C752-F074-A188-C601EE1D5CE6}"/>
              </a:ext>
            </a:extLst>
          </p:cNvPr>
          <p:cNvSpPr/>
          <p:nvPr/>
        </p:nvSpPr>
        <p:spPr>
          <a:xfrm>
            <a:off x="3689683" y="318739"/>
            <a:ext cx="6965617" cy="54317"/>
          </a:xfrm>
          <a:prstGeom prst="rect">
            <a:avLst/>
          </a:prstGeom>
          <a:solidFill>
            <a:srgbClr val="F8BE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8BE25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7151443-73DE-B2D5-6E56-2B2187F5A671}"/>
              </a:ext>
            </a:extLst>
          </p:cNvPr>
          <p:cNvSpPr/>
          <p:nvPr/>
        </p:nvSpPr>
        <p:spPr>
          <a:xfrm>
            <a:off x="3689682" y="434558"/>
            <a:ext cx="6965617" cy="54317"/>
          </a:xfrm>
          <a:prstGeom prst="rect">
            <a:avLst/>
          </a:prstGeom>
          <a:solidFill>
            <a:srgbClr val="8C1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D9543B9-2805-0932-C61B-092D785185B5}"/>
              </a:ext>
            </a:extLst>
          </p:cNvPr>
          <p:cNvSpPr txBox="1"/>
          <p:nvPr/>
        </p:nvSpPr>
        <p:spPr>
          <a:xfrm>
            <a:off x="9079003" y="4690283"/>
            <a:ext cx="25102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SEM image of 1 % (w/w) dry expanded microspheres</a:t>
            </a:r>
          </a:p>
          <a:p>
            <a:pPr algn="ctr"/>
            <a:r>
              <a:rPr lang="en-US" sz="1600" dirty="0"/>
              <a:t>(500 µm scale, 80x magnification)</a:t>
            </a:r>
          </a:p>
          <a:p>
            <a:pPr algn="ctr"/>
            <a:endParaRPr lang="en-US" sz="1600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D12D5A51-4B4A-F7AF-2154-966792F302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003" y="2353121"/>
            <a:ext cx="2510237" cy="230922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1F33034-DE42-D105-6EAD-62A4FBCC98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717" y="2367429"/>
            <a:ext cx="2510237" cy="2309221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DE51CE0F-642B-F4BD-A8BE-89F0B1D4CDF8}"/>
              </a:ext>
            </a:extLst>
          </p:cNvPr>
          <p:cNvSpPr txBox="1"/>
          <p:nvPr/>
        </p:nvSpPr>
        <p:spPr>
          <a:xfrm>
            <a:off x="6331717" y="4691944"/>
            <a:ext cx="25102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SEM image of control without microspheres</a:t>
            </a:r>
          </a:p>
          <a:p>
            <a:pPr algn="ctr"/>
            <a:r>
              <a:rPr lang="en-US" sz="1600" dirty="0"/>
              <a:t>(400 µm scale, 100x magnification)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43AEDA5-7454-F42C-ED3F-E65444BC2E58}"/>
              </a:ext>
            </a:extLst>
          </p:cNvPr>
          <p:cNvSpPr txBox="1"/>
          <p:nvPr/>
        </p:nvSpPr>
        <p:spPr>
          <a:xfrm>
            <a:off x="887768" y="1516491"/>
            <a:ext cx="45050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u="sng" dirty="0"/>
              <a:t>Method 1</a:t>
            </a:r>
          </a:p>
          <a:p>
            <a:r>
              <a:rPr lang="en-US" sz="2200" dirty="0"/>
              <a:t>Expanding Unexpanded Microspheres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14946D0-F60C-ED3A-8438-E8F73DA3655B}"/>
              </a:ext>
            </a:extLst>
          </p:cNvPr>
          <p:cNvSpPr txBox="1"/>
          <p:nvPr/>
        </p:nvSpPr>
        <p:spPr>
          <a:xfrm>
            <a:off x="6692587" y="1509409"/>
            <a:ext cx="40989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u="sng" dirty="0"/>
              <a:t>Method 2</a:t>
            </a:r>
          </a:p>
          <a:p>
            <a:r>
              <a:rPr lang="en-US" sz="2200" dirty="0"/>
              <a:t>Using Pre-expanded Microspheres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328E267-E8A8-FD6E-43D7-2BE06A5E16E1}"/>
              </a:ext>
            </a:extLst>
          </p:cNvPr>
          <p:cNvSpPr txBox="1"/>
          <p:nvPr/>
        </p:nvSpPr>
        <p:spPr>
          <a:xfrm>
            <a:off x="1310753" y="587026"/>
            <a:ext cx="8974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u="sng" dirty="0"/>
              <a:t>Objective</a:t>
            </a:r>
          </a:p>
          <a:p>
            <a:r>
              <a:rPr lang="en-US" sz="2200" dirty="0"/>
              <a:t>Increase surface area to increase the number of available active capture sites</a:t>
            </a:r>
          </a:p>
        </p:txBody>
      </p: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CBB7123D-52D4-3C6A-3E12-1ADB63DD0772}"/>
              </a:ext>
            </a:extLst>
          </p:cNvPr>
          <p:cNvGrpSpPr/>
          <p:nvPr/>
        </p:nvGrpSpPr>
        <p:grpSpPr>
          <a:xfrm>
            <a:off x="3418149" y="2897421"/>
            <a:ext cx="2872526" cy="1158511"/>
            <a:chOff x="3353756" y="2834923"/>
            <a:chExt cx="2872526" cy="1158511"/>
          </a:xfrm>
        </p:grpSpPr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3047B6AA-CC90-8786-29B5-623CFEC5E0E1}"/>
                </a:ext>
              </a:extLst>
            </p:cNvPr>
            <p:cNvGrpSpPr/>
            <p:nvPr/>
          </p:nvGrpSpPr>
          <p:grpSpPr>
            <a:xfrm>
              <a:off x="3353756" y="2834923"/>
              <a:ext cx="2841805" cy="1158511"/>
              <a:chOff x="3218852" y="2563843"/>
              <a:chExt cx="2841805" cy="1158511"/>
            </a:xfrm>
          </p:grpSpPr>
          <p:grpSp>
            <p:nvGrpSpPr>
              <p:cNvPr id="159" name="Group 158">
                <a:extLst>
                  <a:ext uri="{FF2B5EF4-FFF2-40B4-BE49-F238E27FC236}">
                    <a16:creationId xmlns:a16="http://schemas.microsoft.com/office/drawing/2014/main" id="{3F2532B2-2810-F428-BEDD-E8E60CB87E0B}"/>
                  </a:ext>
                </a:extLst>
              </p:cNvPr>
              <p:cNvGrpSpPr/>
              <p:nvPr/>
            </p:nvGrpSpPr>
            <p:grpSpPr>
              <a:xfrm>
                <a:off x="3218852" y="2563843"/>
                <a:ext cx="2841805" cy="1158511"/>
                <a:chOff x="367586" y="3760397"/>
                <a:chExt cx="2902308" cy="1158511"/>
              </a:xfrm>
            </p:grpSpPr>
            <p:sp>
              <p:nvSpPr>
                <p:cNvPr id="149" name="Freeform 148">
                  <a:extLst>
                    <a:ext uri="{FF2B5EF4-FFF2-40B4-BE49-F238E27FC236}">
                      <a16:creationId xmlns:a16="http://schemas.microsoft.com/office/drawing/2014/main" id="{5FC8C454-4DAE-1D1E-7F78-F5695602EB5A}"/>
                    </a:ext>
                  </a:extLst>
                </p:cNvPr>
                <p:cNvSpPr/>
                <p:nvPr/>
              </p:nvSpPr>
              <p:spPr>
                <a:xfrm>
                  <a:off x="516738" y="3760397"/>
                  <a:ext cx="2677090" cy="1111914"/>
                </a:xfrm>
                <a:custGeom>
                  <a:avLst/>
                  <a:gdLst>
                    <a:gd name="connsiteX0" fmla="*/ 2475110 w 2635844"/>
                    <a:gd name="connsiteY0" fmla="*/ 0 h 1061722"/>
                    <a:gd name="connsiteX1" fmla="*/ 2612270 w 2635844"/>
                    <a:gd name="connsiteY1" fmla="*/ 137160 h 1061722"/>
                    <a:gd name="connsiteX2" fmla="*/ 2606070 w 2635844"/>
                    <a:gd name="connsiteY2" fmla="*/ 167871 h 1061722"/>
                    <a:gd name="connsiteX3" fmla="*/ 2635844 w 2635844"/>
                    <a:gd name="connsiteY3" fmla="*/ 167871 h 1061722"/>
                    <a:gd name="connsiteX4" fmla="*/ 2635844 w 2635844"/>
                    <a:gd name="connsiteY4" fmla="*/ 1061722 h 1061722"/>
                    <a:gd name="connsiteX5" fmla="*/ 0 w 2635844"/>
                    <a:gd name="connsiteY5" fmla="*/ 1061722 h 1061722"/>
                    <a:gd name="connsiteX6" fmla="*/ 0 w 2635844"/>
                    <a:gd name="connsiteY6" fmla="*/ 167871 h 1061722"/>
                    <a:gd name="connsiteX7" fmla="*/ 150880 w 2635844"/>
                    <a:gd name="connsiteY7" fmla="*/ 167871 h 1061722"/>
                    <a:gd name="connsiteX8" fmla="*/ 158812 w 2635844"/>
                    <a:gd name="connsiteY8" fmla="*/ 128584 h 1061722"/>
                    <a:gd name="connsiteX9" fmla="*/ 285193 w 2635844"/>
                    <a:gd name="connsiteY9" fmla="*/ 44813 h 1061722"/>
                    <a:gd name="connsiteX10" fmla="*/ 411574 w 2635844"/>
                    <a:gd name="connsiteY10" fmla="*/ 128584 h 1061722"/>
                    <a:gd name="connsiteX11" fmla="*/ 419506 w 2635844"/>
                    <a:gd name="connsiteY11" fmla="*/ 167871 h 1061722"/>
                    <a:gd name="connsiteX12" fmla="*/ 566215 w 2635844"/>
                    <a:gd name="connsiteY12" fmla="*/ 167871 h 1061722"/>
                    <a:gd name="connsiteX13" fmla="*/ 563371 w 2635844"/>
                    <a:gd name="connsiteY13" fmla="*/ 153785 h 1061722"/>
                    <a:gd name="connsiteX14" fmla="*/ 700531 w 2635844"/>
                    <a:gd name="connsiteY14" fmla="*/ 16625 h 1061722"/>
                    <a:gd name="connsiteX15" fmla="*/ 837691 w 2635844"/>
                    <a:gd name="connsiteY15" fmla="*/ 153785 h 1061722"/>
                    <a:gd name="connsiteX16" fmla="*/ 834847 w 2635844"/>
                    <a:gd name="connsiteY16" fmla="*/ 167871 h 1061722"/>
                    <a:gd name="connsiteX17" fmla="*/ 1074736 w 2635844"/>
                    <a:gd name="connsiteY17" fmla="*/ 167871 h 1061722"/>
                    <a:gd name="connsiteX18" fmla="*/ 1074324 w 2635844"/>
                    <a:gd name="connsiteY18" fmla="*/ 165832 h 1061722"/>
                    <a:gd name="connsiteX19" fmla="*/ 1211484 w 2635844"/>
                    <a:gd name="connsiteY19" fmla="*/ 28672 h 1061722"/>
                    <a:gd name="connsiteX20" fmla="*/ 1348644 w 2635844"/>
                    <a:gd name="connsiteY20" fmla="*/ 165832 h 1061722"/>
                    <a:gd name="connsiteX21" fmla="*/ 1348232 w 2635844"/>
                    <a:gd name="connsiteY21" fmla="*/ 167871 h 1061722"/>
                    <a:gd name="connsiteX22" fmla="*/ 1574652 w 2635844"/>
                    <a:gd name="connsiteY22" fmla="*/ 167871 h 1061722"/>
                    <a:gd name="connsiteX23" fmla="*/ 1597587 w 2635844"/>
                    <a:gd name="connsiteY23" fmla="*/ 133855 h 1061722"/>
                    <a:gd name="connsiteX24" fmla="*/ 1694573 w 2635844"/>
                    <a:gd name="connsiteY24" fmla="*/ 93681 h 1061722"/>
                    <a:gd name="connsiteX25" fmla="*/ 1791560 w 2635844"/>
                    <a:gd name="connsiteY25" fmla="*/ 133855 h 1061722"/>
                    <a:gd name="connsiteX26" fmla="*/ 1814494 w 2635844"/>
                    <a:gd name="connsiteY26" fmla="*/ 167871 h 1061722"/>
                    <a:gd name="connsiteX27" fmla="*/ 1951537 w 2635844"/>
                    <a:gd name="connsiteY27" fmla="*/ 167871 h 1061722"/>
                    <a:gd name="connsiteX28" fmla="*/ 1962228 w 2635844"/>
                    <a:gd name="connsiteY28" fmla="*/ 114915 h 1061722"/>
                    <a:gd name="connsiteX29" fmla="*/ 2088609 w 2635844"/>
                    <a:gd name="connsiteY29" fmla="*/ 31144 h 1061722"/>
                    <a:gd name="connsiteX30" fmla="*/ 2214990 w 2635844"/>
                    <a:gd name="connsiteY30" fmla="*/ 114915 h 1061722"/>
                    <a:gd name="connsiteX31" fmla="*/ 2225682 w 2635844"/>
                    <a:gd name="connsiteY31" fmla="*/ 167871 h 1061722"/>
                    <a:gd name="connsiteX32" fmla="*/ 2344150 w 2635844"/>
                    <a:gd name="connsiteY32" fmla="*/ 167871 h 1061722"/>
                    <a:gd name="connsiteX33" fmla="*/ 2337950 w 2635844"/>
                    <a:gd name="connsiteY33" fmla="*/ 137160 h 1061722"/>
                    <a:gd name="connsiteX34" fmla="*/ 2475110 w 2635844"/>
                    <a:gd name="connsiteY34" fmla="*/ 0 h 1061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2635844" h="1061722">
                      <a:moveTo>
                        <a:pt x="2475110" y="0"/>
                      </a:moveTo>
                      <a:cubicBezTo>
                        <a:pt x="2550861" y="0"/>
                        <a:pt x="2612270" y="61409"/>
                        <a:pt x="2612270" y="137160"/>
                      </a:cubicBezTo>
                      <a:lnTo>
                        <a:pt x="2606070" y="167871"/>
                      </a:lnTo>
                      <a:lnTo>
                        <a:pt x="2635844" y="167871"/>
                      </a:lnTo>
                      <a:lnTo>
                        <a:pt x="2635844" y="1061722"/>
                      </a:lnTo>
                      <a:lnTo>
                        <a:pt x="0" y="1061722"/>
                      </a:lnTo>
                      <a:lnTo>
                        <a:pt x="0" y="167871"/>
                      </a:lnTo>
                      <a:lnTo>
                        <a:pt x="150880" y="167871"/>
                      </a:lnTo>
                      <a:lnTo>
                        <a:pt x="158812" y="128584"/>
                      </a:lnTo>
                      <a:cubicBezTo>
                        <a:pt x="179634" y="79356"/>
                        <a:pt x="228380" y="44813"/>
                        <a:pt x="285193" y="44813"/>
                      </a:cubicBezTo>
                      <a:cubicBezTo>
                        <a:pt x="342006" y="44813"/>
                        <a:pt x="390752" y="79356"/>
                        <a:pt x="411574" y="128584"/>
                      </a:cubicBezTo>
                      <a:lnTo>
                        <a:pt x="419506" y="167871"/>
                      </a:lnTo>
                      <a:lnTo>
                        <a:pt x="566215" y="167871"/>
                      </a:lnTo>
                      <a:lnTo>
                        <a:pt x="563371" y="153785"/>
                      </a:lnTo>
                      <a:cubicBezTo>
                        <a:pt x="563371" y="78034"/>
                        <a:pt x="624780" y="16625"/>
                        <a:pt x="700531" y="16625"/>
                      </a:cubicBezTo>
                      <a:cubicBezTo>
                        <a:pt x="776282" y="16625"/>
                        <a:pt x="837691" y="78034"/>
                        <a:pt x="837691" y="153785"/>
                      </a:cubicBezTo>
                      <a:lnTo>
                        <a:pt x="834847" y="167871"/>
                      </a:lnTo>
                      <a:lnTo>
                        <a:pt x="1074736" y="167871"/>
                      </a:lnTo>
                      <a:lnTo>
                        <a:pt x="1074324" y="165832"/>
                      </a:lnTo>
                      <a:cubicBezTo>
                        <a:pt x="1074324" y="90081"/>
                        <a:pt x="1135733" y="28672"/>
                        <a:pt x="1211484" y="28672"/>
                      </a:cubicBezTo>
                      <a:cubicBezTo>
                        <a:pt x="1287235" y="28672"/>
                        <a:pt x="1348644" y="90081"/>
                        <a:pt x="1348644" y="165832"/>
                      </a:cubicBezTo>
                      <a:lnTo>
                        <a:pt x="1348232" y="167871"/>
                      </a:lnTo>
                      <a:lnTo>
                        <a:pt x="1574652" y="167871"/>
                      </a:lnTo>
                      <a:lnTo>
                        <a:pt x="1597587" y="133855"/>
                      </a:lnTo>
                      <a:cubicBezTo>
                        <a:pt x="1622408" y="109033"/>
                        <a:pt x="1656698" y="93681"/>
                        <a:pt x="1694573" y="93681"/>
                      </a:cubicBezTo>
                      <a:cubicBezTo>
                        <a:pt x="1732449" y="93681"/>
                        <a:pt x="1766739" y="109033"/>
                        <a:pt x="1791560" y="133855"/>
                      </a:cubicBezTo>
                      <a:lnTo>
                        <a:pt x="1814494" y="167871"/>
                      </a:lnTo>
                      <a:lnTo>
                        <a:pt x="1951537" y="167871"/>
                      </a:lnTo>
                      <a:lnTo>
                        <a:pt x="1962228" y="114915"/>
                      </a:lnTo>
                      <a:cubicBezTo>
                        <a:pt x="1983050" y="65687"/>
                        <a:pt x="2031796" y="31144"/>
                        <a:pt x="2088609" y="31144"/>
                      </a:cubicBezTo>
                      <a:cubicBezTo>
                        <a:pt x="2145422" y="31144"/>
                        <a:pt x="2194168" y="65687"/>
                        <a:pt x="2214990" y="114915"/>
                      </a:cubicBezTo>
                      <a:lnTo>
                        <a:pt x="2225682" y="167871"/>
                      </a:lnTo>
                      <a:lnTo>
                        <a:pt x="2344150" y="167871"/>
                      </a:lnTo>
                      <a:lnTo>
                        <a:pt x="2337950" y="137160"/>
                      </a:lnTo>
                      <a:cubicBezTo>
                        <a:pt x="2337950" y="61409"/>
                        <a:pt x="2399359" y="0"/>
                        <a:pt x="247511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2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1" name="Rectangle 150">
                  <a:extLst>
                    <a:ext uri="{FF2B5EF4-FFF2-40B4-BE49-F238E27FC236}">
                      <a16:creationId xmlns:a16="http://schemas.microsoft.com/office/drawing/2014/main" id="{073F0D59-3435-555C-1427-BA9607184134}"/>
                    </a:ext>
                  </a:extLst>
                </p:cNvPr>
                <p:cNvSpPr/>
                <p:nvPr/>
              </p:nvSpPr>
              <p:spPr>
                <a:xfrm>
                  <a:off x="367586" y="3948036"/>
                  <a:ext cx="2902308" cy="970872"/>
                </a:xfrm>
                <a:prstGeom prst="rect">
                  <a:avLst/>
                </a:prstGeom>
                <a:solidFill>
                  <a:schemeClr val="bg1"/>
                </a:solidFill>
                <a:ln w="762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p:grpSp>
          <p:grpSp>
            <p:nvGrpSpPr>
              <p:cNvPr id="160" name="Group 159">
                <a:extLst>
                  <a:ext uri="{FF2B5EF4-FFF2-40B4-BE49-F238E27FC236}">
                    <a16:creationId xmlns:a16="http://schemas.microsoft.com/office/drawing/2014/main" id="{4C7584B9-CF8B-CBD4-5CD9-CCFFFCD2174E}"/>
                  </a:ext>
                </a:extLst>
              </p:cNvPr>
              <p:cNvGrpSpPr/>
              <p:nvPr/>
            </p:nvGrpSpPr>
            <p:grpSpPr>
              <a:xfrm>
                <a:off x="3361749" y="2571417"/>
                <a:ext cx="2635844" cy="1071319"/>
                <a:chOff x="3354434" y="2571417"/>
                <a:chExt cx="2635844" cy="1071319"/>
              </a:xfrm>
            </p:grpSpPr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7A9FF706-7AEF-1AFF-4266-8F24C01D6676}"/>
                    </a:ext>
                  </a:extLst>
                </p:cNvPr>
                <p:cNvSpPr/>
                <p:nvPr/>
              </p:nvSpPr>
              <p:spPr>
                <a:xfrm>
                  <a:off x="3354434" y="2748885"/>
                  <a:ext cx="2635844" cy="893851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Oval 84">
                  <a:extLst>
                    <a:ext uri="{FF2B5EF4-FFF2-40B4-BE49-F238E27FC236}">
                      <a16:creationId xmlns:a16="http://schemas.microsoft.com/office/drawing/2014/main" id="{346591B2-D0E0-1FC2-61AB-1AFBA2C4881C}"/>
                    </a:ext>
                  </a:extLst>
                </p:cNvPr>
                <p:cNvSpPr/>
                <p:nvPr/>
              </p:nvSpPr>
              <p:spPr>
                <a:xfrm>
                  <a:off x="3417110" y="3019856"/>
                  <a:ext cx="274320" cy="2743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Oval 85">
                  <a:extLst>
                    <a:ext uri="{FF2B5EF4-FFF2-40B4-BE49-F238E27FC236}">
                      <a16:creationId xmlns:a16="http://schemas.microsoft.com/office/drawing/2014/main" id="{23C17CDD-8698-F87E-E76F-920A7389FB93}"/>
                    </a:ext>
                  </a:extLst>
                </p:cNvPr>
                <p:cNvSpPr/>
                <p:nvPr/>
              </p:nvSpPr>
              <p:spPr>
                <a:xfrm>
                  <a:off x="3502467" y="2616230"/>
                  <a:ext cx="274320" cy="2743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7" name="Oval 86">
                  <a:extLst>
                    <a:ext uri="{FF2B5EF4-FFF2-40B4-BE49-F238E27FC236}">
                      <a16:creationId xmlns:a16="http://schemas.microsoft.com/office/drawing/2014/main" id="{5683253C-2118-56E6-FBB4-A56D73DCF828}"/>
                    </a:ext>
                  </a:extLst>
                </p:cNvPr>
                <p:cNvSpPr/>
                <p:nvPr/>
              </p:nvSpPr>
              <p:spPr>
                <a:xfrm>
                  <a:off x="3917805" y="2588042"/>
                  <a:ext cx="274320" cy="2743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CAF19A7B-94A2-A6D3-B107-01B1F5F37F4F}"/>
                    </a:ext>
                  </a:extLst>
                </p:cNvPr>
                <p:cNvSpPr/>
                <p:nvPr/>
              </p:nvSpPr>
              <p:spPr>
                <a:xfrm>
                  <a:off x="3789544" y="2864812"/>
                  <a:ext cx="274320" cy="2743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1091146C-D5F9-472D-6985-658A23F5D728}"/>
                    </a:ext>
                  </a:extLst>
                </p:cNvPr>
                <p:cNvSpPr/>
                <p:nvPr/>
              </p:nvSpPr>
              <p:spPr>
                <a:xfrm>
                  <a:off x="4428758" y="2600089"/>
                  <a:ext cx="274320" cy="2743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794059EB-20D4-DEFC-12D5-225D9FC45BE6}"/>
                    </a:ext>
                  </a:extLst>
                </p:cNvPr>
                <p:cNvSpPr/>
                <p:nvPr/>
              </p:nvSpPr>
              <p:spPr>
                <a:xfrm>
                  <a:off x="4721844" y="2941868"/>
                  <a:ext cx="274320" cy="2743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9A3005B4-390F-2CBA-F614-21D711025F07}"/>
                    </a:ext>
                  </a:extLst>
                </p:cNvPr>
                <p:cNvSpPr/>
                <p:nvPr/>
              </p:nvSpPr>
              <p:spPr>
                <a:xfrm>
                  <a:off x="4164305" y="2845463"/>
                  <a:ext cx="274320" cy="2743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642A2891-5E71-F05F-3F6F-9E50AFECCA87}"/>
                    </a:ext>
                  </a:extLst>
                </p:cNvPr>
                <p:cNvSpPr/>
                <p:nvPr/>
              </p:nvSpPr>
              <p:spPr>
                <a:xfrm>
                  <a:off x="4911847" y="2665098"/>
                  <a:ext cx="274320" cy="2743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385D4A09-CF3E-3000-F7E3-95D3F17B4FBE}"/>
                    </a:ext>
                  </a:extLst>
                </p:cNvPr>
                <p:cNvSpPr/>
                <p:nvPr/>
              </p:nvSpPr>
              <p:spPr>
                <a:xfrm>
                  <a:off x="5692384" y="2571417"/>
                  <a:ext cx="274320" cy="2743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C54BC634-35D5-2EC5-36FA-9911CAAADD38}"/>
                    </a:ext>
                  </a:extLst>
                </p:cNvPr>
                <p:cNvSpPr/>
                <p:nvPr/>
              </p:nvSpPr>
              <p:spPr>
                <a:xfrm>
                  <a:off x="5163969" y="2853838"/>
                  <a:ext cx="274320" cy="2743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Oval 94">
                  <a:extLst>
                    <a:ext uri="{FF2B5EF4-FFF2-40B4-BE49-F238E27FC236}">
                      <a16:creationId xmlns:a16="http://schemas.microsoft.com/office/drawing/2014/main" id="{F1663323-B109-DAE0-6409-1140C3E2E168}"/>
                    </a:ext>
                  </a:extLst>
                </p:cNvPr>
                <p:cNvSpPr/>
                <p:nvPr/>
              </p:nvSpPr>
              <p:spPr>
                <a:xfrm>
                  <a:off x="5305883" y="2602561"/>
                  <a:ext cx="274320" cy="2743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v</a:t>
                  </a:r>
                </a:p>
              </p:txBody>
            </p:sp>
            <p:sp>
              <p:nvSpPr>
                <p:cNvPr id="96" name="Oval 95">
                  <a:extLst>
                    <a:ext uri="{FF2B5EF4-FFF2-40B4-BE49-F238E27FC236}">
                      <a16:creationId xmlns:a16="http://schemas.microsoft.com/office/drawing/2014/main" id="{205E75B8-E455-4877-FC28-FD3FD449D2A7}"/>
                    </a:ext>
                  </a:extLst>
                </p:cNvPr>
                <p:cNvSpPr/>
                <p:nvPr/>
              </p:nvSpPr>
              <p:spPr>
                <a:xfrm>
                  <a:off x="5582114" y="2864812"/>
                  <a:ext cx="274320" cy="2743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104FB78F-ED1F-31CF-6B03-BF2293D91FA9}"/>
                  </a:ext>
                </a:extLst>
              </p:cNvPr>
              <p:cNvSpPr/>
              <p:nvPr/>
            </p:nvSpPr>
            <p:spPr>
              <a:xfrm>
                <a:off x="3263492" y="2674196"/>
                <a:ext cx="89031" cy="20931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19BFB7FC-731A-7F64-43A5-7D145580B66A}"/>
                </a:ext>
              </a:extLst>
            </p:cNvPr>
            <p:cNvSpPr/>
            <p:nvPr/>
          </p:nvSpPr>
          <p:spPr>
            <a:xfrm>
              <a:off x="6137251" y="2958453"/>
              <a:ext cx="89031" cy="2093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8D3AB038-C147-50D2-5FA5-EECFD44082AA}"/>
              </a:ext>
            </a:extLst>
          </p:cNvPr>
          <p:cNvGrpSpPr/>
          <p:nvPr/>
        </p:nvGrpSpPr>
        <p:grpSpPr>
          <a:xfrm>
            <a:off x="191111" y="3040590"/>
            <a:ext cx="2635844" cy="939571"/>
            <a:chOff x="261106" y="2695722"/>
            <a:chExt cx="2635844" cy="939571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6ACDC0D2-E053-2481-C419-3527883E7B60}"/>
                </a:ext>
              </a:extLst>
            </p:cNvPr>
            <p:cNvSpPr/>
            <p:nvPr/>
          </p:nvSpPr>
          <p:spPr>
            <a:xfrm>
              <a:off x="261106" y="2741442"/>
              <a:ext cx="2635844" cy="89385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74971C5-8D2C-7DF0-D4AE-839C34836F23}"/>
                </a:ext>
              </a:extLst>
            </p:cNvPr>
            <p:cNvSpPr/>
            <p:nvPr/>
          </p:nvSpPr>
          <p:spPr>
            <a:xfrm>
              <a:off x="367586" y="3147134"/>
              <a:ext cx="159734" cy="1541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539F7E4-C038-B6B5-153B-6422434AF15B}"/>
                </a:ext>
              </a:extLst>
            </p:cNvPr>
            <p:cNvSpPr/>
            <p:nvPr/>
          </p:nvSpPr>
          <p:spPr>
            <a:xfrm>
              <a:off x="469296" y="2757583"/>
              <a:ext cx="159734" cy="1541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426ED33E-24A7-CAD8-EDD2-2D45EBF528FD}"/>
                </a:ext>
              </a:extLst>
            </p:cNvPr>
            <p:cNvSpPr/>
            <p:nvPr/>
          </p:nvSpPr>
          <p:spPr>
            <a:xfrm>
              <a:off x="884634" y="2763973"/>
              <a:ext cx="159734" cy="1541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3AA54BBC-6684-5912-ECE1-749E49AB924D}"/>
                </a:ext>
              </a:extLst>
            </p:cNvPr>
            <p:cNvSpPr/>
            <p:nvPr/>
          </p:nvSpPr>
          <p:spPr>
            <a:xfrm>
              <a:off x="740020" y="2992090"/>
              <a:ext cx="159734" cy="1541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9EF61570-FF06-2298-6C84-D167E1A721FE}"/>
                </a:ext>
              </a:extLst>
            </p:cNvPr>
            <p:cNvSpPr/>
            <p:nvPr/>
          </p:nvSpPr>
          <p:spPr>
            <a:xfrm>
              <a:off x="1387417" y="2778851"/>
              <a:ext cx="159734" cy="1541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F4E23C9E-BD59-E580-D6A7-602198F41D78}"/>
                </a:ext>
              </a:extLst>
            </p:cNvPr>
            <p:cNvSpPr/>
            <p:nvPr/>
          </p:nvSpPr>
          <p:spPr>
            <a:xfrm>
              <a:off x="1672320" y="3069146"/>
              <a:ext cx="159734" cy="1541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05F701FC-C54F-442F-CA84-E6203E927EFB}"/>
                </a:ext>
              </a:extLst>
            </p:cNvPr>
            <p:cNvSpPr/>
            <p:nvPr/>
          </p:nvSpPr>
          <p:spPr>
            <a:xfrm>
              <a:off x="1114781" y="2972741"/>
              <a:ext cx="159734" cy="1541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E14EF8A5-0309-131C-9AF2-152E91C0E29B}"/>
                </a:ext>
              </a:extLst>
            </p:cNvPr>
            <p:cNvSpPr/>
            <p:nvPr/>
          </p:nvSpPr>
          <p:spPr>
            <a:xfrm>
              <a:off x="1878676" y="2806451"/>
              <a:ext cx="159734" cy="1541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F778DB10-5131-B979-D6B5-6C66B123787C}"/>
                </a:ext>
              </a:extLst>
            </p:cNvPr>
            <p:cNvSpPr/>
            <p:nvPr/>
          </p:nvSpPr>
          <p:spPr>
            <a:xfrm>
              <a:off x="2725100" y="2749247"/>
              <a:ext cx="159734" cy="1541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3A05E16B-F831-F4AF-531A-7B14760B7181}"/>
                </a:ext>
              </a:extLst>
            </p:cNvPr>
            <p:cNvSpPr/>
            <p:nvPr/>
          </p:nvSpPr>
          <p:spPr>
            <a:xfrm>
              <a:off x="2114445" y="2981116"/>
              <a:ext cx="159734" cy="1541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A1ECEA73-E6CC-C1CA-F277-DDB553A17735}"/>
                </a:ext>
              </a:extLst>
            </p:cNvPr>
            <p:cNvSpPr/>
            <p:nvPr/>
          </p:nvSpPr>
          <p:spPr>
            <a:xfrm>
              <a:off x="2271376" y="2782683"/>
              <a:ext cx="159734" cy="1541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v</a:t>
              </a: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1E67822E-AAA7-1450-AF29-731D10EB6C64}"/>
                </a:ext>
              </a:extLst>
            </p:cNvPr>
            <p:cNvSpPr/>
            <p:nvPr/>
          </p:nvSpPr>
          <p:spPr>
            <a:xfrm>
              <a:off x="2532590" y="2992090"/>
              <a:ext cx="159734" cy="1541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2EFF8153-E5C7-E4EC-6FB1-21DECA17332B}"/>
                </a:ext>
              </a:extLst>
            </p:cNvPr>
            <p:cNvSpPr/>
            <p:nvPr/>
          </p:nvSpPr>
          <p:spPr>
            <a:xfrm>
              <a:off x="261106" y="2695722"/>
              <a:ext cx="2635844" cy="4571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4" name="TextBox 163">
            <a:extLst>
              <a:ext uri="{FF2B5EF4-FFF2-40B4-BE49-F238E27FC236}">
                <a16:creationId xmlns:a16="http://schemas.microsoft.com/office/drawing/2014/main" id="{76179C51-9363-F76F-2926-0EE47751C6ED}"/>
              </a:ext>
            </a:extLst>
          </p:cNvPr>
          <p:cNvSpPr txBox="1"/>
          <p:nvPr/>
        </p:nvSpPr>
        <p:spPr>
          <a:xfrm>
            <a:off x="-335835" y="3997430"/>
            <a:ext cx="7015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Surface Area (Unexpanded) 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&lt;</a:t>
            </a:r>
            <a:r>
              <a:rPr lang="en-US" sz="2000" dirty="0"/>
              <a:t>  Surface Area (Expanded)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E238C0F-86A8-E991-03E4-455613B17F15}"/>
              </a:ext>
            </a:extLst>
          </p:cNvPr>
          <p:cNvSpPr txBox="1"/>
          <p:nvPr/>
        </p:nvSpPr>
        <p:spPr>
          <a:xfrm>
            <a:off x="11699203" y="630023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9287EAC-2E2D-FDF7-0BAC-9EA0D311DFAB}"/>
              </a:ext>
            </a:extLst>
          </p:cNvPr>
          <p:cNvCxnSpPr>
            <a:cxnSpLocks/>
          </p:cNvCxnSpPr>
          <p:nvPr/>
        </p:nvCxnSpPr>
        <p:spPr>
          <a:xfrm flipV="1">
            <a:off x="2734972" y="2834923"/>
            <a:ext cx="823158" cy="54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155C0184-8BBB-58A3-A61E-1AA843B47D2E}"/>
              </a:ext>
            </a:extLst>
          </p:cNvPr>
          <p:cNvSpPr txBox="1"/>
          <p:nvPr/>
        </p:nvSpPr>
        <p:spPr>
          <a:xfrm>
            <a:off x="2652731" y="2453691"/>
            <a:ext cx="10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Add heat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12ED420-ECBF-3997-99B1-489C6DDCE330}"/>
              </a:ext>
            </a:extLst>
          </p:cNvPr>
          <p:cNvCxnSpPr/>
          <p:nvPr/>
        </p:nvCxnSpPr>
        <p:spPr>
          <a:xfrm>
            <a:off x="191111" y="4520650"/>
            <a:ext cx="600577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42921C8F-4D4D-499D-0365-FBD71BCA2140}"/>
              </a:ext>
            </a:extLst>
          </p:cNvPr>
          <p:cNvSpPr txBox="1"/>
          <p:nvPr/>
        </p:nvSpPr>
        <p:spPr>
          <a:xfrm>
            <a:off x="442263" y="5889347"/>
            <a:ext cx="238469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Vial polymerization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E290D60-3D3D-D319-58FF-94CA4EE212F2}"/>
              </a:ext>
            </a:extLst>
          </p:cNvPr>
          <p:cNvSpPr txBox="1"/>
          <p:nvPr/>
        </p:nvSpPr>
        <p:spPr>
          <a:xfrm>
            <a:off x="3462789" y="5898080"/>
            <a:ext cx="334732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Silicon mold polymerization</a:t>
            </a:r>
          </a:p>
        </p:txBody>
      </p:sp>
      <p:sp>
        <p:nvSpPr>
          <p:cNvPr id="51" name="Round Same Side Corner Rectangle 50">
            <a:extLst>
              <a:ext uri="{FF2B5EF4-FFF2-40B4-BE49-F238E27FC236}">
                <a16:creationId xmlns:a16="http://schemas.microsoft.com/office/drawing/2014/main" id="{0D2A0E1E-F30D-4F4A-EC2C-C6FB1F39FC2B}"/>
              </a:ext>
            </a:extLst>
          </p:cNvPr>
          <p:cNvSpPr/>
          <p:nvPr/>
        </p:nvSpPr>
        <p:spPr>
          <a:xfrm rot="10800000">
            <a:off x="1378660" y="4952637"/>
            <a:ext cx="727028" cy="896620"/>
          </a:xfrm>
          <a:prstGeom prst="round2Same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DE19814A-18C5-FCFB-E311-CC82DBF1CABE}"/>
              </a:ext>
            </a:extLst>
          </p:cNvPr>
          <p:cNvSpPr/>
          <p:nvPr/>
        </p:nvSpPr>
        <p:spPr>
          <a:xfrm>
            <a:off x="1260178" y="4746807"/>
            <a:ext cx="964091" cy="208694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8B2D001D-4F96-ECEE-715E-A901756152FC}"/>
              </a:ext>
            </a:extLst>
          </p:cNvPr>
          <p:cNvCxnSpPr/>
          <p:nvPr/>
        </p:nvCxnSpPr>
        <p:spPr>
          <a:xfrm>
            <a:off x="593837" y="5486400"/>
            <a:ext cx="48575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56FECC0E-1C0C-D1AF-F35A-48DF9BED7383}"/>
              </a:ext>
            </a:extLst>
          </p:cNvPr>
          <p:cNvSpPr txBox="1"/>
          <p:nvPr/>
        </p:nvSpPr>
        <p:spPr>
          <a:xfrm>
            <a:off x="604918" y="5122901"/>
            <a:ext cx="46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UV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D01CFA40-BB9A-AE80-26DB-310C1A8FA08B}"/>
              </a:ext>
            </a:extLst>
          </p:cNvPr>
          <p:cNvCxnSpPr>
            <a:cxnSpLocks/>
          </p:cNvCxnSpPr>
          <p:nvPr/>
        </p:nvCxnSpPr>
        <p:spPr>
          <a:xfrm>
            <a:off x="1639800" y="5769162"/>
            <a:ext cx="24874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2384FF46-2BA6-BDBD-304A-96741C3BD6E2}"/>
              </a:ext>
            </a:extLst>
          </p:cNvPr>
          <p:cNvCxnSpPr/>
          <p:nvPr/>
        </p:nvCxnSpPr>
        <p:spPr>
          <a:xfrm flipH="1">
            <a:off x="1808681" y="5400947"/>
            <a:ext cx="524782" cy="316681"/>
          </a:xfrm>
          <a:prstGeom prst="straightConnector1">
            <a:avLst/>
          </a:prstGeom>
          <a:ln w="28575">
            <a:solidFill>
              <a:srgbClr val="8C1D4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20976CD5-5EBD-A88E-6D9F-B242CF11F864}"/>
              </a:ext>
            </a:extLst>
          </p:cNvPr>
          <p:cNvSpPr txBox="1"/>
          <p:nvPr/>
        </p:nvSpPr>
        <p:spPr>
          <a:xfrm>
            <a:off x="2243031" y="5079009"/>
            <a:ext cx="835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Stir bar mixing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28DC300B-B07B-4250-D100-93E564F49FF2}"/>
              </a:ext>
            </a:extLst>
          </p:cNvPr>
          <p:cNvCxnSpPr/>
          <p:nvPr/>
        </p:nvCxnSpPr>
        <p:spPr>
          <a:xfrm flipV="1">
            <a:off x="5708482" y="5486400"/>
            <a:ext cx="239596" cy="2827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Parallelogram 98">
            <a:extLst>
              <a:ext uri="{FF2B5EF4-FFF2-40B4-BE49-F238E27FC236}">
                <a16:creationId xmlns:a16="http://schemas.microsoft.com/office/drawing/2014/main" id="{BCD05D87-4FDE-21EE-8238-02FCD3DBABE5}"/>
              </a:ext>
            </a:extLst>
          </p:cNvPr>
          <p:cNvSpPr/>
          <p:nvPr/>
        </p:nvSpPr>
        <p:spPr>
          <a:xfrm rot="9796064">
            <a:off x="5611715" y="5149290"/>
            <a:ext cx="674915" cy="534021"/>
          </a:xfrm>
          <a:prstGeom prst="parallelogram">
            <a:avLst>
              <a:gd name="adj" fmla="val 29637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54EBEC26-B2BF-FD08-6840-F40A13297285}"/>
              </a:ext>
            </a:extLst>
          </p:cNvPr>
          <p:cNvSpPr/>
          <p:nvPr/>
        </p:nvSpPr>
        <p:spPr>
          <a:xfrm>
            <a:off x="3956037" y="5446749"/>
            <a:ext cx="1746839" cy="3305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20665259-61E4-25F5-E1D3-6D8C6078506F}"/>
              </a:ext>
            </a:extLst>
          </p:cNvPr>
          <p:cNvSpPr/>
          <p:nvPr/>
        </p:nvSpPr>
        <p:spPr>
          <a:xfrm>
            <a:off x="3956037" y="5210264"/>
            <a:ext cx="1746839" cy="558897"/>
          </a:xfrm>
          <a:prstGeom prst="rect">
            <a:avLst/>
          </a:prstGeom>
          <a:solidFill>
            <a:srgbClr val="4472C4">
              <a:alpha val="53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321E2FA8-E90D-9507-6B02-D5AC3A0E1350}"/>
              </a:ext>
            </a:extLst>
          </p:cNvPr>
          <p:cNvCxnSpPr>
            <a:cxnSpLocks/>
          </p:cNvCxnSpPr>
          <p:nvPr/>
        </p:nvCxnSpPr>
        <p:spPr>
          <a:xfrm>
            <a:off x="5322557" y="4601516"/>
            <a:ext cx="0" cy="39893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TextBox 105">
            <a:extLst>
              <a:ext uri="{FF2B5EF4-FFF2-40B4-BE49-F238E27FC236}">
                <a16:creationId xmlns:a16="http://schemas.microsoft.com/office/drawing/2014/main" id="{EA819791-381F-2253-1A07-097D2BF7BCBD}"/>
              </a:ext>
            </a:extLst>
          </p:cNvPr>
          <p:cNvSpPr txBox="1"/>
          <p:nvPr/>
        </p:nvSpPr>
        <p:spPr>
          <a:xfrm>
            <a:off x="4852847" y="4582854"/>
            <a:ext cx="469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UV</a:t>
            </a:r>
          </a:p>
        </p:txBody>
      </p:sp>
    </p:spTree>
    <p:extLst>
      <p:ext uri="{BB962C8B-B14F-4D97-AF65-F5344CB8AC3E}">
        <p14:creationId xmlns:p14="http://schemas.microsoft.com/office/powerpoint/2010/main" val="8807290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32BF2C-2691-F9F9-5AD7-A72081D766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63"/>
          <a:stretch/>
        </p:blipFill>
        <p:spPr>
          <a:xfrm>
            <a:off x="11407582" y="97055"/>
            <a:ext cx="703891" cy="6089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6B7BC2-5CEA-266C-1CA9-0AB2A0CAF0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530" y="0"/>
            <a:ext cx="479822" cy="742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3782FE-B516-F6B6-13EB-8906D86003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111" y="151179"/>
            <a:ext cx="716104" cy="55486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2360D92-C563-A4F6-518A-3A82A3D4AD52}"/>
              </a:ext>
            </a:extLst>
          </p:cNvPr>
          <p:cNvSpPr/>
          <p:nvPr/>
        </p:nvSpPr>
        <p:spPr>
          <a:xfrm>
            <a:off x="0" y="6743272"/>
            <a:ext cx="12192000" cy="133964"/>
          </a:xfrm>
          <a:prstGeom prst="rect">
            <a:avLst/>
          </a:prstGeom>
          <a:solidFill>
            <a:srgbClr val="8C1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6E4DCDF-20C3-6718-6F0C-A436CEAFF227}"/>
              </a:ext>
            </a:extLst>
          </p:cNvPr>
          <p:cNvSpPr txBox="1"/>
          <p:nvPr/>
        </p:nvSpPr>
        <p:spPr>
          <a:xfrm>
            <a:off x="884635" y="151179"/>
            <a:ext cx="2358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en-US" sz="24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Testing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3F9B350-C752-F074-A188-C601EE1D5CE6}"/>
              </a:ext>
            </a:extLst>
          </p:cNvPr>
          <p:cNvSpPr/>
          <p:nvPr/>
        </p:nvSpPr>
        <p:spPr>
          <a:xfrm>
            <a:off x="3188179" y="318739"/>
            <a:ext cx="7467121" cy="54317"/>
          </a:xfrm>
          <a:prstGeom prst="rect">
            <a:avLst/>
          </a:prstGeom>
          <a:solidFill>
            <a:srgbClr val="F8BE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8BE25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7151443-73DE-B2D5-6E56-2B2187F5A671}"/>
              </a:ext>
            </a:extLst>
          </p:cNvPr>
          <p:cNvSpPr/>
          <p:nvPr/>
        </p:nvSpPr>
        <p:spPr>
          <a:xfrm>
            <a:off x="3188178" y="434558"/>
            <a:ext cx="7467121" cy="54317"/>
          </a:xfrm>
          <a:prstGeom prst="rect">
            <a:avLst/>
          </a:prstGeom>
          <a:solidFill>
            <a:srgbClr val="8C1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45277F-A957-C1B0-2E76-AFFCC2257D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3519"/>
            <a:ext cx="6859416" cy="3330755"/>
          </a:xfrm>
          <a:prstGeom prst="rect">
            <a:avLst/>
          </a:prstGeom>
        </p:spPr>
      </p:pic>
      <p:graphicFrame>
        <p:nvGraphicFramePr>
          <p:cNvPr id="3" name="Table 1023">
            <a:extLst>
              <a:ext uri="{FF2B5EF4-FFF2-40B4-BE49-F238E27FC236}">
                <a16:creationId xmlns:a16="http://schemas.microsoft.com/office/drawing/2014/main" id="{C7E25AAD-2706-3BDB-1169-1AFF40984C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4666368"/>
              </p:ext>
            </p:extLst>
          </p:nvPr>
        </p:nvGraphicFramePr>
        <p:xfrm>
          <a:off x="6818340" y="791973"/>
          <a:ext cx="5271748" cy="3870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7937">
                  <a:extLst>
                    <a:ext uri="{9D8B030D-6E8A-4147-A177-3AD203B41FA5}">
                      <a16:colId xmlns:a16="http://schemas.microsoft.com/office/drawing/2014/main" val="2480506967"/>
                    </a:ext>
                  </a:extLst>
                </a:gridCol>
                <a:gridCol w="1317937">
                  <a:extLst>
                    <a:ext uri="{9D8B030D-6E8A-4147-A177-3AD203B41FA5}">
                      <a16:colId xmlns:a16="http://schemas.microsoft.com/office/drawing/2014/main" val="4224717849"/>
                    </a:ext>
                  </a:extLst>
                </a:gridCol>
                <a:gridCol w="1358305">
                  <a:extLst>
                    <a:ext uri="{9D8B030D-6E8A-4147-A177-3AD203B41FA5}">
                      <a16:colId xmlns:a16="http://schemas.microsoft.com/office/drawing/2014/main" val="4224396043"/>
                    </a:ext>
                  </a:extLst>
                </a:gridCol>
                <a:gridCol w="1277569">
                  <a:extLst>
                    <a:ext uri="{9D8B030D-6E8A-4147-A177-3AD203B41FA5}">
                      <a16:colId xmlns:a16="http://schemas.microsoft.com/office/drawing/2014/main" val="2842416782"/>
                    </a:ext>
                  </a:extLst>
                </a:gridCol>
              </a:tblGrid>
              <a:tr h="100127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Sample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CO</a:t>
                      </a:r>
                      <a:r>
                        <a:rPr lang="en-US" sz="1600" baseline="-25000" dirty="0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 Uptake at 20 Hours (µmol/g)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bg1"/>
                          </a:solidFill>
                        </a:rPr>
                        <a:t>CO</a:t>
                      </a:r>
                      <a:r>
                        <a:rPr lang="en-US" sz="1600" baseline="-25000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lang="en-US" sz="1600">
                          <a:solidFill>
                            <a:schemeClr val="bg1"/>
                          </a:solidFill>
                        </a:rPr>
                        <a:t> Uptake Kinetics (first 5 hours) </a:t>
                      </a:r>
                    </a:p>
                    <a:p>
                      <a:r>
                        <a:rPr lang="en-US" sz="1600">
                          <a:solidFill>
                            <a:schemeClr val="bg1"/>
                          </a:solidFill>
                        </a:rPr>
                        <a:t>(µmol/g*hr</a:t>
                      </a:r>
                      <a:r>
                        <a:rPr lang="en-US" sz="1600" baseline="30000">
                          <a:solidFill>
                            <a:schemeClr val="bg1"/>
                          </a:solidFill>
                        </a:rPr>
                        <a:t>-1</a:t>
                      </a:r>
                      <a:r>
                        <a:rPr lang="en-US" sz="1600">
                          <a:solidFill>
                            <a:schemeClr val="bg1"/>
                          </a:solidFill>
                        </a:rPr>
                        <a:t>)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Bicarbonate Exchange (1 soak)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468235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1% (w/w) DE Microspheres</a:t>
                      </a: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(Si mold)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85.4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13.0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75.9%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362702"/>
                  </a:ext>
                </a:extLst>
              </a:tr>
              <a:tr h="543547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Control</a:t>
                      </a: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(Si Mold)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57.3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6.6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75.9%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81938413"/>
                  </a:ext>
                </a:extLst>
              </a:tr>
              <a:tr h="543547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Control </a:t>
                      </a: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(vial)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18.3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2.34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59.4%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40814023"/>
                  </a:ext>
                </a:extLst>
              </a:tr>
              <a:tr h="543547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1% (w/w) DU Microspheres</a:t>
                      </a: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(vial)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13.2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1.1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50.0%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28647404"/>
                  </a:ext>
                </a:extLst>
              </a:tr>
            </a:tbl>
          </a:graphicData>
        </a:graphic>
      </p:graphicFrame>
      <p:pic>
        <p:nvPicPr>
          <p:cNvPr id="26" name="Picture 25">
            <a:extLst>
              <a:ext uri="{FF2B5EF4-FFF2-40B4-BE49-F238E27FC236}">
                <a16:creationId xmlns:a16="http://schemas.microsoft.com/office/drawing/2014/main" id="{C325604D-B117-3501-9DD4-C6C4D900CC7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6" t="37374" r="20121" b="34343"/>
          <a:stretch/>
        </p:blipFill>
        <p:spPr>
          <a:xfrm>
            <a:off x="414691" y="4419429"/>
            <a:ext cx="2911856" cy="112770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544720D-D2E2-4DBC-1662-592F502218A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5" t="43259" r="21551" b="29061"/>
          <a:stretch/>
        </p:blipFill>
        <p:spPr>
          <a:xfrm>
            <a:off x="3764992" y="4419429"/>
            <a:ext cx="2845557" cy="112770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0326308-7525-8D65-358F-439DB7CA4C0A}"/>
              </a:ext>
            </a:extLst>
          </p:cNvPr>
          <p:cNvSpPr txBox="1"/>
          <p:nvPr/>
        </p:nvSpPr>
        <p:spPr>
          <a:xfrm>
            <a:off x="250274" y="5647444"/>
            <a:ext cx="3355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Control without microspheres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3079BB9-0D5A-F6E6-77F3-F7DE52B2BD83}"/>
              </a:ext>
            </a:extLst>
          </p:cNvPr>
          <p:cNvSpPr txBox="1"/>
          <p:nvPr/>
        </p:nvSpPr>
        <p:spPr>
          <a:xfrm>
            <a:off x="3696760" y="5647444"/>
            <a:ext cx="2982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1% (w/w) DE Microspheres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DEF6EBE-3D40-7A32-E1B3-C90F319935FB}"/>
              </a:ext>
            </a:extLst>
          </p:cNvPr>
          <p:cNvSpPr txBox="1"/>
          <p:nvPr/>
        </p:nvSpPr>
        <p:spPr>
          <a:xfrm>
            <a:off x="7048995" y="4832470"/>
            <a:ext cx="44491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135156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Synthesis Method: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1% (w/w)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 defTabSz="3135156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Pre-expanded DE microspheres </a:t>
            </a:r>
          </a:p>
          <a:p>
            <a:pPr marL="285750" indent="-285750" defTabSz="3135156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Photopolymerization in silicon mold under UV light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B2C0DBB-09D7-DAB8-4F97-15A2FBF500C0}"/>
              </a:ext>
            </a:extLst>
          </p:cNvPr>
          <p:cNvSpPr txBox="1"/>
          <p:nvPr/>
        </p:nvSpPr>
        <p:spPr>
          <a:xfrm>
            <a:off x="11699203" y="630023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3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208C0C7-9165-60D8-513B-8F7D3C4AEA4A}"/>
              </a:ext>
            </a:extLst>
          </p:cNvPr>
          <p:cNvGrpSpPr/>
          <p:nvPr/>
        </p:nvGrpSpPr>
        <p:grpSpPr>
          <a:xfrm>
            <a:off x="191111" y="6337148"/>
            <a:ext cx="12917980" cy="369332"/>
            <a:chOff x="191111" y="6337148"/>
            <a:chExt cx="12917980" cy="36933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8B25A22-AC22-5870-094D-7F0C51E19136}"/>
                </a:ext>
              </a:extLst>
            </p:cNvPr>
            <p:cNvGrpSpPr/>
            <p:nvPr/>
          </p:nvGrpSpPr>
          <p:grpSpPr>
            <a:xfrm>
              <a:off x="191111" y="6337148"/>
              <a:ext cx="12917980" cy="369332"/>
              <a:chOff x="-559201" y="6282063"/>
              <a:chExt cx="12917980" cy="369332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7968F81-BA13-6BAE-42C0-7CE165AC8076}"/>
                  </a:ext>
                </a:extLst>
              </p:cNvPr>
              <p:cNvSpPr txBox="1"/>
              <p:nvPr/>
            </p:nvSpPr>
            <p:spPr>
              <a:xfrm>
                <a:off x="-559201" y="6282063"/>
                <a:ext cx="129179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cs typeface="Times New Roman" panose="02020603050405020304" pitchFamily="18" charset="0"/>
                  </a:rPr>
                  <a:t>Motivation          Synthesis &amp; Results          </a:t>
                </a:r>
                <a:r>
                  <a:rPr lang="en-US" b="1" dirty="0">
                    <a:solidFill>
                      <a:schemeClr val="bg1"/>
                    </a:solidFill>
                    <a:highlight>
                      <a:srgbClr val="8C1D40"/>
                    </a:highlight>
                    <a:cs typeface="Times New Roman" panose="02020603050405020304" pitchFamily="18" charset="0"/>
                  </a:rPr>
                  <a:t>CO</a:t>
                </a:r>
                <a:r>
                  <a:rPr lang="en-US" b="1" baseline="-25000" dirty="0">
                    <a:solidFill>
                      <a:schemeClr val="bg1"/>
                    </a:solidFill>
                    <a:highlight>
                      <a:srgbClr val="8C1D40"/>
                    </a:highlight>
                    <a:cs typeface="Times New Roman" panose="02020603050405020304" pitchFamily="18" charset="0"/>
                  </a:rPr>
                  <a:t>2</a:t>
                </a:r>
                <a:r>
                  <a:rPr lang="en-US" b="1" dirty="0">
                    <a:solidFill>
                      <a:schemeClr val="bg1"/>
                    </a:solidFill>
                    <a:highlight>
                      <a:srgbClr val="8C1D40"/>
                    </a:highlight>
                    <a:cs typeface="Times New Roman" panose="02020603050405020304" pitchFamily="18" charset="0"/>
                  </a:rPr>
                  <a:t> Testing</a:t>
                </a:r>
                <a:r>
                  <a:rPr lang="en-US" b="1" dirty="0">
                    <a:cs typeface="Times New Roman" panose="02020603050405020304" pitchFamily="18" charset="0"/>
                  </a:rPr>
                  <a:t>          Energy Efficiency          Conclusions &amp; Future Work         	 </a:t>
                </a:r>
              </a:p>
            </p:txBody>
          </p: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A4E1497E-B692-84E1-E2B4-2D140DB5DE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83151" y="6470058"/>
                <a:ext cx="332509" cy="0"/>
              </a:xfrm>
              <a:prstGeom prst="straightConnector1">
                <a:avLst/>
              </a:prstGeom>
              <a:ln w="28575">
                <a:solidFill>
                  <a:srgbClr val="95003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78188924-EFB6-C2E8-2D6A-4A21599D53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17772" y="6489024"/>
                <a:ext cx="332509" cy="0"/>
              </a:xfrm>
              <a:prstGeom prst="straightConnector1">
                <a:avLst/>
              </a:prstGeom>
              <a:ln w="28575">
                <a:solidFill>
                  <a:srgbClr val="95003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29EE70A8-76DA-CC4A-8639-681145B443C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17390" y="6483389"/>
                <a:ext cx="332509" cy="0"/>
              </a:xfrm>
              <a:prstGeom prst="straightConnector1">
                <a:avLst/>
              </a:prstGeom>
              <a:ln w="28575">
                <a:solidFill>
                  <a:srgbClr val="95003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CA4F2D0D-60AA-1E5D-CA57-6725F83C6815}"/>
                </a:ext>
              </a:extLst>
            </p:cNvPr>
            <p:cNvCxnSpPr>
              <a:cxnSpLocks/>
            </p:cNvCxnSpPr>
            <p:nvPr/>
          </p:nvCxnSpPr>
          <p:spPr>
            <a:xfrm>
              <a:off x="6235938" y="6544109"/>
              <a:ext cx="332509" cy="0"/>
            </a:xfrm>
            <a:prstGeom prst="straightConnector1">
              <a:avLst/>
            </a:prstGeom>
            <a:ln w="28575">
              <a:solidFill>
                <a:srgbClr val="95003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672484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32BF2C-2691-F9F9-5AD7-A72081D766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63"/>
          <a:stretch/>
        </p:blipFill>
        <p:spPr>
          <a:xfrm>
            <a:off x="11407582" y="97055"/>
            <a:ext cx="703891" cy="6089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6B7BC2-5CEA-266C-1CA9-0AB2A0CAF0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530" y="0"/>
            <a:ext cx="479822" cy="742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3782FE-B516-F6B6-13EB-8906D86003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111" y="151179"/>
            <a:ext cx="716104" cy="55486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2360D92-C563-A4F6-518A-3A82A3D4AD52}"/>
              </a:ext>
            </a:extLst>
          </p:cNvPr>
          <p:cNvSpPr/>
          <p:nvPr/>
        </p:nvSpPr>
        <p:spPr>
          <a:xfrm>
            <a:off x="0" y="6743272"/>
            <a:ext cx="12192000" cy="133964"/>
          </a:xfrm>
          <a:prstGeom prst="rect">
            <a:avLst/>
          </a:prstGeom>
          <a:solidFill>
            <a:srgbClr val="8C1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6E4DCDF-20C3-6718-6F0C-A436CEAFF227}"/>
              </a:ext>
            </a:extLst>
          </p:cNvPr>
          <p:cNvSpPr txBox="1"/>
          <p:nvPr/>
        </p:nvSpPr>
        <p:spPr>
          <a:xfrm>
            <a:off x="884635" y="151179"/>
            <a:ext cx="2592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 Efficiency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3F9B350-C752-F074-A188-C601EE1D5CE6}"/>
              </a:ext>
            </a:extLst>
          </p:cNvPr>
          <p:cNvSpPr/>
          <p:nvPr/>
        </p:nvSpPr>
        <p:spPr>
          <a:xfrm>
            <a:off x="3477491" y="318739"/>
            <a:ext cx="7177809" cy="54864"/>
          </a:xfrm>
          <a:prstGeom prst="rect">
            <a:avLst/>
          </a:prstGeom>
          <a:solidFill>
            <a:srgbClr val="F8BE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8BE25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7151443-73DE-B2D5-6E56-2B2187F5A671}"/>
              </a:ext>
            </a:extLst>
          </p:cNvPr>
          <p:cNvSpPr/>
          <p:nvPr/>
        </p:nvSpPr>
        <p:spPr>
          <a:xfrm>
            <a:off x="3477490" y="434558"/>
            <a:ext cx="7177809" cy="54864"/>
          </a:xfrm>
          <a:prstGeom prst="rect">
            <a:avLst/>
          </a:prstGeom>
          <a:solidFill>
            <a:srgbClr val="8C1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202DF8-207F-846E-26B5-0182DC96B1A7}"/>
              </a:ext>
            </a:extLst>
          </p:cNvPr>
          <p:cNvSpPr txBox="1"/>
          <p:nvPr/>
        </p:nvSpPr>
        <p:spPr>
          <a:xfrm>
            <a:off x="6911433" y="1088739"/>
            <a:ext cx="39675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/>
              <a:t>Moisture Swing Regeneration</a:t>
            </a:r>
          </a:p>
          <a:p>
            <a:pPr algn="ctr"/>
            <a:r>
              <a:rPr lang="en-US" sz="2400" i="1" dirty="0"/>
              <a:t>(simplified)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50185D-B921-9C66-FF60-65B34CECFE41}"/>
              </a:ext>
            </a:extLst>
          </p:cNvPr>
          <p:cNvSpPr txBox="1"/>
          <p:nvPr/>
        </p:nvSpPr>
        <p:spPr>
          <a:xfrm>
            <a:off x="267128" y="1088738"/>
            <a:ext cx="61677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/>
              <a:t>Zeolite Temperature/Pressure Swing Regeneration</a:t>
            </a:r>
          </a:p>
          <a:p>
            <a:pPr algn="ctr"/>
            <a:r>
              <a:rPr lang="en-US" sz="2400" i="1" dirty="0"/>
              <a:t>(simplified)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AA72A3A-F6A2-1785-A971-01232BF81779}"/>
              </a:ext>
            </a:extLst>
          </p:cNvPr>
          <p:cNvSpPr/>
          <p:nvPr/>
        </p:nvSpPr>
        <p:spPr>
          <a:xfrm>
            <a:off x="3581741" y="2664299"/>
            <a:ext cx="1561417" cy="529848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CO</a:t>
            </a:r>
            <a:r>
              <a:rPr lang="en-US" sz="2000" baseline="-25000" dirty="0">
                <a:solidFill>
                  <a:schemeClr val="tx1"/>
                </a:solidFill>
              </a:rPr>
              <a:t>2</a:t>
            </a:r>
            <a:r>
              <a:rPr lang="en-US" sz="2000" dirty="0">
                <a:solidFill>
                  <a:schemeClr val="tx1"/>
                </a:solidFill>
              </a:rPr>
              <a:t> Capture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F13A18B-2CB5-7743-CE4F-071261BAD7E1}"/>
              </a:ext>
            </a:extLst>
          </p:cNvPr>
          <p:cNvCxnSpPr>
            <a:cxnSpLocks/>
          </p:cNvCxnSpPr>
          <p:nvPr/>
        </p:nvCxnSpPr>
        <p:spPr>
          <a:xfrm>
            <a:off x="267128" y="2996278"/>
            <a:ext cx="80138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7D0F1EC-4CC7-F949-9F41-84AD39ABDBFE}"/>
              </a:ext>
            </a:extLst>
          </p:cNvPr>
          <p:cNvSpPr txBox="1"/>
          <p:nvPr/>
        </p:nvSpPr>
        <p:spPr>
          <a:xfrm>
            <a:off x="107652" y="2607755"/>
            <a:ext cx="11288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Cabin Air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CE714F-2107-28DA-7536-B2A7BD57C082}"/>
              </a:ext>
            </a:extLst>
          </p:cNvPr>
          <p:cNvSpPr/>
          <p:nvPr/>
        </p:nvSpPr>
        <p:spPr>
          <a:xfrm>
            <a:off x="3581132" y="4268750"/>
            <a:ext cx="1637531" cy="636339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CO</a:t>
            </a:r>
            <a:r>
              <a:rPr lang="en-US" sz="2000" baseline="-25000" dirty="0">
                <a:solidFill>
                  <a:schemeClr val="tx1"/>
                </a:solidFill>
              </a:rPr>
              <a:t>2</a:t>
            </a:r>
            <a:r>
              <a:rPr lang="en-US" sz="2000" dirty="0">
                <a:solidFill>
                  <a:schemeClr val="tx1"/>
                </a:solidFill>
              </a:rPr>
              <a:t> Desorption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AA905BB-316D-D505-3E53-330A151D52EE}"/>
              </a:ext>
            </a:extLst>
          </p:cNvPr>
          <p:cNvSpPr/>
          <p:nvPr/>
        </p:nvSpPr>
        <p:spPr>
          <a:xfrm>
            <a:off x="1222060" y="2607755"/>
            <a:ext cx="1683954" cy="623593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Drying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0585C62-9C0D-D3D3-638B-22B237AFC984}"/>
              </a:ext>
            </a:extLst>
          </p:cNvPr>
          <p:cNvCxnSpPr/>
          <p:nvPr/>
        </p:nvCxnSpPr>
        <p:spPr>
          <a:xfrm>
            <a:off x="2958141" y="2983184"/>
            <a:ext cx="51934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2144C82C-B5CC-9B2D-DBDC-BAE0F076352A}"/>
              </a:ext>
            </a:extLst>
          </p:cNvPr>
          <p:cNvSpPr/>
          <p:nvPr/>
        </p:nvSpPr>
        <p:spPr>
          <a:xfrm>
            <a:off x="1221451" y="4208153"/>
            <a:ext cx="1683954" cy="623593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Re-humidify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12F274A-5B87-7B39-08C7-62B020707ED1}"/>
              </a:ext>
            </a:extLst>
          </p:cNvPr>
          <p:cNvCxnSpPr>
            <a:cxnSpLocks/>
          </p:cNvCxnSpPr>
          <p:nvPr/>
        </p:nvCxnSpPr>
        <p:spPr>
          <a:xfrm rot="10800000" flipV="1">
            <a:off x="249854" y="4704117"/>
            <a:ext cx="80138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B1B77B9C-EAF1-B587-9AFF-02C3DC4971C0}"/>
              </a:ext>
            </a:extLst>
          </p:cNvPr>
          <p:cNvSpPr txBox="1"/>
          <p:nvPr/>
        </p:nvSpPr>
        <p:spPr>
          <a:xfrm>
            <a:off x="86129" y="4246665"/>
            <a:ext cx="11288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Cabin Air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4487DDD-CFBC-BD45-9D94-46EB3D4BB2CF}"/>
              </a:ext>
            </a:extLst>
          </p:cNvPr>
          <p:cNvCxnSpPr>
            <a:cxnSpLocks/>
          </p:cNvCxnSpPr>
          <p:nvPr/>
        </p:nvCxnSpPr>
        <p:spPr>
          <a:xfrm flipH="1">
            <a:off x="2905405" y="3392220"/>
            <a:ext cx="676336" cy="68830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97EBC3F7-B7FB-09FE-A63C-7EDF02FBF03D}"/>
              </a:ext>
            </a:extLst>
          </p:cNvPr>
          <p:cNvSpPr txBox="1"/>
          <p:nvPr/>
        </p:nvSpPr>
        <p:spPr>
          <a:xfrm>
            <a:off x="4398009" y="3251054"/>
            <a:ext cx="17821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Apply heat/ pressure change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CBCC318-0F5A-5AE2-4ECB-1D98C082AAFB}"/>
              </a:ext>
            </a:extLst>
          </p:cNvPr>
          <p:cNvCxnSpPr>
            <a:cxnSpLocks/>
          </p:cNvCxnSpPr>
          <p:nvPr/>
        </p:nvCxnSpPr>
        <p:spPr>
          <a:xfrm>
            <a:off x="4260240" y="5005186"/>
            <a:ext cx="0" cy="57905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AA37403F-F570-64DD-95E3-CF1F9F590203}"/>
              </a:ext>
            </a:extLst>
          </p:cNvPr>
          <p:cNvSpPr txBox="1"/>
          <p:nvPr/>
        </p:nvSpPr>
        <p:spPr>
          <a:xfrm>
            <a:off x="4361840" y="5065914"/>
            <a:ext cx="1782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Space vacuum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80F73FC-775E-314B-EE4F-BC8A6EFD8259}"/>
              </a:ext>
            </a:extLst>
          </p:cNvPr>
          <p:cNvSpPr/>
          <p:nvPr/>
        </p:nvSpPr>
        <p:spPr>
          <a:xfrm>
            <a:off x="9570089" y="2689868"/>
            <a:ext cx="1561417" cy="529848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CO</a:t>
            </a:r>
            <a:r>
              <a:rPr lang="en-US" sz="2000" baseline="-25000" dirty="0">
                <a:solidFill>
                  <a:schemeClr val="tx1"/>
                </a:solidFill>
              </a:rPr>
              <a:t>2</a:t>
            </a:r>
            <a:r>
              <a:rPr lang="en-US" sz="2000" dirty="0">
                <a:solidFill>
                  <a:schemeClr val="tx1"/>
                </a:solidFill>
              </a:rPr>
              <a:t> Capture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B73E3C3-45F1-7AA5-082C-9319526A96EB}"/>
              </a:ext>
            </a:extLst>
          </p:cNvPr>
          <p:cNvCxnSpPr>
            <a:cxnSpLocks/>
          </p:cNvCxnSpPr>
          <p:nvPr/>
        </p:nvCxnSpPr>
        <p:spPr>
          <a:xfrm>
            <a:off x="6255476" y="3021847"/>
            <a:ext cx="80138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0111AB58-0EC5-AC29-8FE1-6D36C3A57C49}"/>
              </a:ext>
            </a:extLst>
          </p:cNvPr>
          <p:cNvSpPr txBox="1"/>
          <p:nvPr/>
        </p:nvSpPr>
        <p:spPr>
          <a:xfrm>
            <a:off x="6096000" y="2633324"/>
            <a:ext cx="11288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Cabin Air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54DAF17-6506-F431-3852-2B7A891EBF6E}"/>
              </a:ext>
            </a:extLst>
          </p:cNvPr>
          <p:cNvSpPr/>
          <p:nvPr/>
        </p:nvSpPr>
        <p:spPr>
          <a:xfrm>
            <a:off x="9570089" y="4269482"/>
            <a:ext cx="1637531" cy="636339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CO</a:t>
            </a:r>
            <a:r>
              <a:rPr lang="en-US" sz="2000" baseline="-25000" dirty="0">
                <a:solidFill>
                  <a:schemeClr val="tx1"/>
                </a:solidFill>
              </a:rPr>
              <a:t>2</a:t>
            </a:r>
            <a:r>
              <a:rPr lang="en-US" sz="2000" dirty="0">
                <a:solidFill>
                  <a:schemeClr val="tx1"/>
                </a:solidFill>
              </a:rPr>
              <a:t> Desorption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0726128-7929-7908-5836-236083D363C8}"/>
              </a:ext>
            </a:extLst>
          </p:cNvPr>
          <p:cNvSpPr/>
          <p:nvPr/>
        </p:nvSpPr>
        <p:spPr>
          <a:xfrm>
            <a:off x="7210408" y="2633324"/>
            <a:ext cx="1683954" cy="623593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Drying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DBCDDD92-07D1-69E1-FB75-7786704651F2}"/>
              </a:ext>
            </a:extLst>
          </p:cNvPr>
          <p:cNvCxnSpPr/>
          <p:nvPr/>
        </p:nvCxnSpPr>
        <p:spPr>
          <a:xfrm>
            <a:off x="8946489" y="3008753"/>
            <a:ext cx="51934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9E8D776E-7824-7B88-A921-154BAD71D00E}"/>
              </a:ext>
            </a:extLst>
          </p:cNvPr>
          <p:cNvSpPr/>
          <p:nvPr/>
        </p:nvSpPr>
        <p:spPr>
          <a:xfrm>
            <a:off x="7210408" y="4208885"/>
            <a:ext cx="1683954" cy="623593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Re-humidify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0B99F443-A63E-CFAF-0872-5FC31D27AA91}"/>
              </a:ext>
            </a:extLst>
          </p:cNvPr>
          <p:cNvCxnSpPr>
            <a:cxnSpLocks/>
          </p:cNvCxnSpPr>
          <p:nvPr/>
        </p:nvCxnSpPr>
        <p:spPr>
          <a:xfrm rot="10800000" flipV="1">
            <a:off x="6328873" y="4688887"/>
            <a:ext cx="80138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AD9F1EBD-F7DB-E30E-EE6E-81968E0DF273}"/>
              </a:ext>
            </a:extLst>
          </p:cNvPr>
          <p:cNvSpPr txBox="1"/>
          <p:nvPr/>
        </p:nvSpPr>
        <p:spPr>
          <a:xfrm>
            <a:off x="6081573" y="4246665"/>
            <a:ext cx="11288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Cabin Air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DF872DD4-29AA-5C7D-21F5-F5CF39D01291}"/>
              </a:ext>
            </a:extLst>
          </p:cNvPr>
          <p:cNvCxnSpPr>
            <a:cxnSpLocks/>
          </p:cNvCxnSpPr>
          <p:nvPr/>
        </p:nvCxnSpPr>
        <p:spPr>
          <a:xfrm flipH="1">
            <a:off x="8946489" y="3417789"/>
            <a:ext cx="623600" cy="66346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19C77F96-3D37-48D3-8A94-690DB53931D6}"/>
              </a:ext>
            </a:extLst>
          </p:cNvPr>
          <p:cNvSpPr txBox="1"/>
          <p:nvPr/>
        </p:nvSpPr>
        <p:spPr>
          <a:xfrm>
            <a:off x="10409817" y="3464539"/>
            <a:ext cx="17821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Increase humidity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A65B1D90-0719-C0ED-0EC7-D5C940C58912}"/>
              </a:ext>
            </a:extLst>
          </p:cNvPr>
          <p:cNvCxnSpPr>
            <a:cxnSpLocks/>
          </p:cNvCxnSpPr>
          <p:nvPr/>
        </p:nvCxnSpPr>
        <p:spPr>
          <a:xfrm>
            <a:off x="10249197" y="5005918"/>
            <a:ext cx="0" cy="57905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F7C95EF5-6696-7D73-FD37-00E23275E24F}"/>
              </a:ext>
            </a:extLst>
          </p:cNvPr>
          <p:cNvSpPr txBox="1"/>
          <p:nvPr/>
        </p:nvSpPr>
        <p:spPr>
          <a:xfrm>
            <a:off x="10350797" y="5066646"/>
            <a:ext cx="1782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Space vacuum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FCA3064-8F76-5621-5CB4-DDDAEADF0972}"/>
              </a:ext>
            </a:extLst>
          </p:cNvPr>
          <p:cNvSpPr txBox="1"/>
          <p:nvPr/>
        </p:nvSpPr>
        <p:spPr>
          <a:xfrm>
            <a:off x="7483073" y="2017781"/>
            <a:ext cx="271747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More energy efficient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7B67EDE2-1A91-63C0-D21E-7B67FB8A09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0548" y="1918211"/>
            <a:ext cx="476560" cy="4516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EB51A6-D532-A931-BFE0-9887CEB16413}"/>
              </a:ext>
            </a:extLst>
          </p:cNvPr>
          <p:cNvSpPr txBox="1"/>
          <p:nvPr/>
        </p:nvSpPr>
        <p:spPr>
          <a:xfrm>
            <a:off x="11699203" y="630023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4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E6B3B77-5EE7-31BF-B9C9-B2EF015EC2E3}"/>
              </a:ext>
            </a:extLst>
          </p:cNvPr>
          <p:cNvGrpSpPr/>
          <p:nvPr/>
        </p:nvGrpSpPr>
        <p:grpSpPr>
          <a:xfrm>
            <a:off x="191111" y="6337148"/>
            <a:ext cx="12917980" cy="369332"/>
            <a:chOff x="191111" y="6337148"/>
            <a:chExt cx="12917980" cy="36933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D4EC462-3011-E6FB-7E08-0558563390A7}"/>
                </a:ext>
              </a:extLst>
            </p:cNvPr>
            <p:cNvGrpSpPr/>
            <p:nvPr/>
          </p:nvGrpSpPr>
          <p:grpSpPr>
            <a:xfrm>
              <a:off x="191111" y="6337148"/>
              <a:ext cx="12917980" cy="369332"/>
              <a:chOff x="-559201" y="6282063"/>
              <a:chExt cx="12917980" cy="369332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4738643-F44D-7C21-F844-353EB94F0DEC}"/>
                  </a:ext>
                </a:extLst>
              </p:cNvPr>
              <p:cNvSpPr txBox="1"/>
              <p:nvPr/>
            </p:nvSpPr>
            <p:spPr>
              <a:xfrm>
                <a:off x="-559201" y="6282063"/>
                <a:ext cx="129179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cs typeface="Times New Roman" panose="02020603050405020304" pitchFamily="18" charset="0"/>
                  </a:rPr>
                  <a:t>Motivation          Synthesis &amp; Results          CO</a:t>
                </a:r>
                <a:r>
                  <a:rPr lang="en-US" b="1" baseline="-25000" dirty="0">
                    <a:cs typeface="Times New Roman" panose="02020603050405020304" pitchFamily="18" charset="0"/>
                  </a:rPr>
                  <a:t>2</a:t>
                </a:r>
                <a:r>
                  <a:rPr lang="en-US" b="1" dirty="0">
                    <a:cs typeface="Times New Roman" panose="02020603050405020304" pitchFamily="18" charset="0"/>
                  </a:rPr>
                  <a:t> Testing          </a:t>
                </a:r>
                <a:r>
                  <a:rPr lang="en-US" b="1" dirty="0">
                    <a:solidFill>
                      <a:schemeClr val="bg1"/>
                    </a:solidFill>
                    <a:highlight>
                      <a:srgbClr val="8C1D40"/>
                    </a:highlight>
                    <a:cs typeface="Times New Roman" panose="02020603050405020304" pitchFamily="18" charset="0"/>
                  </a:rPr>
                  <a:t>Energy Efficiency</a:t>
                </a:r>
                <a:r>
                  <a:rPr lang="en-US" b="1" dirty="0">
                    <a:cs typeface="Times New Roman" panose="02020603050405020304" pitchFamily="18" charset="0"/>
                  </a:rPr>
                  <a:t>          Conclusions &amp; Future Work         	 </a:t>
                </a:r>
              </a:p>
            </p:txBody>
          </p: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EC495CC5-5960-2B51-CE4C-0F19F389A9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83151" y="6470058"/>
                <a:ext cx="332509" cy="0"/>
              </a:xfrm>
              <a:prstGeom prst="straightConnector1">
                <a:avLst/>
              </a:prstGeom>
              <a:ln w="28575">
                <a:solidFill>
                  <a:srgbClr val="95003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02ED7321-39A2-BC37-3DCB-E6CE3A9A22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17772" y="6489024"/>
                <a:ext cx="332509" cy="0"/>
              </a:xfrm>
              <a:prstGeom prst="straightConnector1">
                <a:avLst/>
              </a:prstGeom>
              <a:ln w="28575">
                <a:solidFill>
                  <a:srgbClr val="95003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0A28B7D1-3977-5E5C-6779-1379CB371C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17390" y="6483389"/>
                <a:ext cx="332509" cy="0"/>
              </a:xfrm>
              <a:prstGeom prst="straightConnector1">
                <a:avLst/>
              </a:prstGeom>
              <a:ln w="28575">
                <a:solidFill>
                  <a:srgbClr val="95003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714BFDE6-E2EE-F0A6-95B4-1D8568F2A542}"/>
                </a:ext>
              </a:extLst>
            </p:cNvPr>
            <p:cNvCxnSpPr>
              <a:cxnSpLocks/>
            </p:cNvCxnSpPr>
            <p:nvPr/>
          </p:nvCxnSpPr>
          <p:spPr>
            <a:xfrm>
              <a:off x="6235938" y="6544109"/>
              <a:ext cx="332509" cy="0"/>
            </a:xfrm>
            <a:prstGeom prst="straightConnector1">
              <a:avLst/>
            </a:prstGeom>
            <a:ln w="28575">
              <a:solidFill>
                <a:srgbClr val="95003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940089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32BF2C-2691-F9F9-5AD7-A72081D766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63"/>
          <a:stretch/>
        </p:blipFill>
        <p:spPr>
          <a:xfrm>
            <a:off x="11407582" y="97055"/>
            <a:ext cx="703891" cy="6089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6B7BC2-5CEA-266C-1CA9-0AB2A0CAF0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530" y="0"/>
            <a:ext cx="479822" cy="742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3782FE-B516-F6B6-13EB-8906D86003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111" y="151179"/>
            <a:ext cx="716104" cy="55486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2360D92-C563-A4F6-518A-3A82A3D4AD52}"/>
              </a:ext>
            </a:extLst>
          </p:cNvPr>
          <p:cNvSpPr/>
          <p:nvPr/>
        </p:nvSpPr>
        <p:spPr>
          <a:xfrm>
            <a:off x="0" y="6743272"/>
            <a:ext cx="12192000" cy="133964"/>
          </a:xfrm>
          <a:prstGeom prst="rect">
            <a:avLst/>
          </a:prstGeom>
          <a:solidFill>
            <a:srgbClr val="8C1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6E4DCDF-20C3-6718-6F0C-A436CEAFF227}"/>
              </a:ext>
            </a:extLst>
          </p:cNvPr>
          <p:cNvSpPr txBox="1"/>
          <p:nvPr/>
        </p:nvSpPr>
        <p:spPr>
          <a:xfrm>
            <a:off x="884635" y="151179"/>
            <a:ext cx="2592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 Efficiency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3F9B350-C752-F074-A188-C601EE1D5CE6}"/>
              </a:ext>
            </a:extLst>
          </p:cNvPr>
          <p:cNvSpPr/>
          <p:nvPr/>
        </p:nvSpPr>
        <p:spPr>
          <a:xfrm>
            <a:off x="3477491" y="318739"/>
            <a:ext cx="7177809" cy="54864"/>
          </a:xfrm>
          <a:prstGeom prst="rect">
            <a:avLst/>
          </a:prstGeom>
          <a:solidFill>
            <a:srgbClr val="F8BE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8BE25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7151443-73DE-B2D5-6E56-2B2187F5A671}"/>
              </a:ext>
            </a:extLst>
          </p:cNvPr>
          <p:cNvSpPr/>
          <p:nvPr/>
        </p:nvSpPr>
        <p:spPr>
          <a:xfrm>
            <a:off x="3477490" y="434558"/>
            <a:ext cx="7177809" cy="54864"/>
          </a:xfrm>
          <a:prstGeom prst="rect">
            <a:avLst/>
          </a:prstGeom>
          <a:solidFill>
            <a:srgbClr val="8C1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202DF8-207F-846E-26B5-0182DC96B1A7}"/>
              </a:ext>
            </a:extLst>
          </p:cNvPr>
          <p:cNvSpPr txBox="1"/>
          <p:nvPr/>
        </p:nvSpPr>
        <p:spPr>
          <a:xfrm>
            <a:off x="6911433" y="1088739"/>
            <a:ext cx="39675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/>
              <a:t>Moisture Swing Regeneration</a:t>
            </a:r>
          </a:p>
          <a:p>
            <a:pPr algn="ctr"/>
            <a:r>
              <a:rPr lang="en-US" sz="2400" i="1" dirty="0"/>
              <a:t>(simplified)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50185D-B921-9C66-FF60-65B34CECFE41}"/>
              </a:ext>
            </a:extLst>
          </p:cNvPr>
          <p:cNvSpPr txBox="1"/>
          <p:nvPr/>
        </p:nvSpPr>
        <p:spPr>
          <a:xfrm>
            <a:off x="267128" y="1088738"/>
            <a:ext cx="61677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/>
              <a:t>Zeolite Temperature/Pressure Swing Regeneration</a:t>
            </a:r>
          </a:p>
          <a:p>
            <a:pPr algn="ctr"/>
            <a:r>
              <a:rPr lang="en-US" sz="2400" i="1" dirty="0"/>
              <a:t>(simplified)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AA72A3A-F6A2-1785-A971-01232BF81779}"/>
              </a:ext>
            </a:extLst>
          </p:cNvPr>
          <p:cNvSpPr/>
          <p:nvPr/>
        </p:nvSpPr>
        <p:spPr>
          <a:xfrm>
            <a:off x="3581741" y="2664299"/>
            <a:ext cx="1561417" cy="529848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CO</a:t>
            </a:r>
            <a:r>
              <a:rPr lang="en-US" sz="2000" baseline="-25000" dirty="0">
                <a:solidFill>
                  <a:schemeClr val="tx1"/>
                </a:solidFill>
              </a:rPr>
              <a:t>2</a:t>
            </a:r>
            <a:r>
              <a:rPr lang="en-US" sz="2000" dirty="0">
                <a:solidFill>
                  <a:schemeClr val="tx1"/>
                </a:solidFill>
              </a:rPr>
              <a:t> Capture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F13A18B-2CB5-7743-CE4F-071261BAD7E1}"/>
              </a:ext>
            </a:extLst>
          </p:cNvPr>
          <p:cNvCxnSpPr>
            <a:cxnSpLocks/>
          </p:cNvCxnSpPr>
          <p:nvPr/>
        </p:nvCxnSpPr>
        <p:spPr>
          <a:xfrm>
            <a:off x="267128" y="2996278"/>
            <a:ext cx="80138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7D0F1EC-4CC7-F949-9F41-84AD39ABDBFE}"/>
              </a:ext>
            </a:extLst>
          </p:cNvPr>
          <p:cNvSpPr txBox="1"/>
          <p:nvPr/>
        </p:nvSpPr>
        <p:spPr>
          <a:xfrm>
            <a:off x="107652" y="2607755"/>
            <a:ext cx="11288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Cabin Air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CE714F-2107-28DA-7536-B2A7BD57C082}"/>
              </a:ext>
            </a:extLst>
          </p:cNvPr>
          <p:cNvSpPr/>
          <p:nvPr/>
        </p:nvSpPr>
        <p:spPr>
          <a:xfrm>
            <a:off x="3581132" y="4268750"/>
            <a:ext cx="1637531" cy="636339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CO</a:t>
            </a:r>
            <a:r>
              <a:rPr lang="en-US" sz="2000" baseline="-25000" dirty="0">
                <a:solidFill>
                  <a:schemeClr val="tx1"/>
                </a:solidFill>
              </a:rPr>
              <a:t>2</a:t>
            </a:r>
            <a:r>
              <a:rPr lang="en-US" sz="2000" dirty="0">
                <a:solidFill>
                  <a:schemeClr val="tx1"/>
                </a:solidFill>
              </a:rPr>
              <a:t> Desorption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AA905BB-316D-D505-3E53-330A151D52EE}"/>
              </a:ext>
            </a:extLst>
          </p:cNvPr>
          <p:cNvSpPr/>
          <p:nvPr/>
        </p:nvSpPr>
        <p:spPr>
          <a:xfrm>
            <a:off x="1222060" y="2607755"/>
            <a:ext cx="1683954" cy="623593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Drying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0585C62-9C0D-D3D3-638B-22B237AFC984}"/>
              </a:ext>
            </a:extLst>
          </p:cNvPr>
          <p:cNvCxnSpPr/>
          <p:nvPr/>
        </p:nvCxnSpPr>
        <p:spPr>
          <a:xfrm>
            <a:off x="2958141" y="2983184"/>
            <a:ext cx="51934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2144C82C-B5CC-9B2D-DBDC-BAE0F076352A}"/>
              </a:ext>
            </a:extLst>
          </p:cNvPr>
          <p:cNvSpPr/>
          <p:nvPr/>
        </p:nvSpPr>
        <p:spPr>
          <a:xfrm>
            <a:off x="1221451" y="4208153"/>
            <a:ext cx="1683954" cy="623593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Re-humidify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12F274A-5B87-7B39-08C7-62B020707ED1}"/>
              </a:ext>
            </a:extLst>
          </p:cNvPr>
          <p:cNvCxnSpPr>
            <a:cxnSpLocks/>
          </p:cNvCxnSpPr>
          <p:nvPr/>
        </p:nvCxnSpPr>
        <p:spPr>
          <a:xfrm rot="10800000" flipV="1">
            <a:off x="249854" y="4704117"/>
            <a:ext cx="80138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B1B77B9C-EAF1-B587-9AFF-02C3DC4971C0}"/>
              </a:ext>
            </a:extLst>
          </p:cNvPr>
          <p:cNvSpPr txBox="1"/>
          <p:nvPr/>
        </p:nvSpPr>
        <p:spPr>
          <a:xfrm>
            <a:off x="86129" y="4246665"/>
            <a:ext cx="11288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Cabin Air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4487DDD-CFBC-BD45-9D94-46EB3D4BB2CF}"/>
              </a:ext>
            </a:extLst>
          </p:cNvPr>
          <p:cNvCxnSpPr>
            <a:cxnSpLocks/>
          </p:cNvCxnSpPr>
          <p:nvPr/>
        </p:nvCxnSpPr>
        <p:spPr>
          <a:xfrm flipH="1">
            <a:off x="2905405" y="3392220"/>
            <a:ext cx="676336" cy="68830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97EBC3F7-B7FB-09FE-A63C-7EDF02FBF03D}"/>
              </a:ext>
            </a:extLst>
          </p:cNvPr>
          <p:cNvSpPr txBox="1"/>
          <p:nvPr/>
        </p:nvSpPr>
        <p:spPr>
          <a:xfrm>
            <a:off x="4398009" y="3251054"/>
            <a:ext cx="17821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highlight>
                  <a:srgbClr val="FFFF00"/>
                </a:highlight>
              </a:rPr>
              <a:t>Apply heat/ pressure change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CBCC318-0F5A-5AE2-4ECB-1D98C082AAFB}"/>
              </a:ext>
            </a:extLst>
          </p:cNvPr>
          <p:cNvCxnSpPr>
            <a:cxnSpLocks/>
          </p:cNvCxnSpPr>
          <p:nvPr/>
        </p:nvCxnSpPr>
        <p:spPr>
          <a:xfrm>
            <a:off x="4260240" y="5005186"/>
            <a:ext cx="0" cy="57905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AA37403F-F570-64DD-95E3-CF1F9F590203}"/>
              </a:ext>
            </a:extLst>
          </p:cNvPr>
          <p:cNvSpPr txBox="1"/>
          <p:nvPr/>
        </p:nvSpPr>
        <p:spPr>
          <a:xfrm>
            <a:off x="4361840" y="5065914"/>
            <a:ext cx="1782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Space vacuum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80F73FC-775E-314B-EE4F-BC8A6EFD8259}"/>
              </a:ext>
            </a:extLst>
          </p:cNvPr>
          <p:cNvSpPr/>
          <p:nvPr/>
        </p:nvSpPr>
        <p:spPr>
          <a:xfrm>
            <a:off x="9570089" y="2689868"/>
            <a:ext cx="1561417" cy="529848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CO</a:t>
            </a:r>
            <a:r>
              <a:rPr lang="en-US" sz="2000" baseline="-25000" dirty="0">
                <a:solidFill>
                  <a:schemeClr val="tx1"/>
                </a:solidFill>
              </a:rPr>
              <a:t>2</a:t>
            </a:r>
            <a:r>
              <a:rPr lang="en-US" sz="2000" dirty="0">
                <a:solidFill>
                  <a:schemeClr val="tx1"/>
                </a:solidFill>
              </a:rPr>
              <a:t> Capture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B73E3C3-45F1-7AA5-082C-9319526A96EB}"/>
              </a:ext>
            </a:extLst>
          </p:cNvPr>
          <p:cNvCxnSpPr>
            <a:cxnSpLocks/>
          </p:cNvCxnSpPr>
          <p:nvPr/>
        </p:nvCxnSpPr>
        <p:spPr>
          <a:xfrm>
            <a:off x="6255476" y="3021847"/>
            <a:ext cx="80138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0111AB58-0EC5-AC29-8FE1-6D36C3A57C49}"/>
              </a:ext>
            </a:extLst>
          </p:cNvPr>
          <p:cNvSpPr txBox="1"/>
          <p:nvPr/>
        </p:nvSpPr>
        <p:spPr>
          <a:xfrm>
            <a:off x="6096000" y="2633324"/>
            <a:ext cx="11288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Cabin Air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54DAF17-6506-F431-3852-2B7A891EBF6E}"/>
              </a:ext>
            </a:extLst>
          </p:cNvPr>
          <p:cNvSpPr/>
          <p:nvPr/>
        </p:nvSpPr>
        <p:spPr>
          <a:xfrm>
            <a:off x="9570089" y="4269482"/>
            <a:ext cx="1637531" cy="636339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CO</a:t>
            </a:r>
            <a:r>
              <a:rPr lang="en-US" sz="2000" baseline="-25000" dirty="0">
                <a:solidFill>
                  <a:schemeClr val="tx1"/>
                </a:solidFill>
              </a:rPr>
              <a:t>2</a:t>
            </a:r>
            <a:r>
              <a:rPr lang="en-US" sz="2000" dirty="0">
                <a:solidFill>
                  <a:schemeClr val="tx1"/>
                </a:solidFill>
              </a:rPr>
              <a:t> Desorption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0726128-7929-7908-5836-236083D363C8}"/>
              </a:ext>
            </a:extLst>
          </p:cNvPr>
          <p:cNvSpPr/>
          <p:nvPr/>
        </p:nvSpPr>
        <p:spPr>
          <a:xfrm>
            <a:off x="7210408" y="2633324"/>
            <a:ext cx="1683954" cy="623593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Drying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DBCDDD92-07D1-69E1-FB75-7786704651F2}"/>
              </a:ext>
            </a:extLst>
          </p:cNvPr>
          <p:cNvCxnSpPr/>
          <p:nvPr/>
        </p:nvCxnSpPr>
        <p:spPr>
          <a:xfrm>
            <a:off x="8946489" y="3008753"/>
            <a:ext cx="51934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9E8D776E-7824-7B88-A921-154BAD71D00E}"/>
              </a:ext>
            </a:extLst>
          </p:cNvPr>
          <p:cNvSpPr/>
          <p:nvPr/>
        </p:nvSpPr>
        <p:spPr>
          <a:xfrm>
            <a:off x="7210408" y="4208885"/>
            <a:ext cx="1683954" cy="623593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Re-humidify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0B99F443-A63E-CFAF-0872-5FC31D27AA91}"/>
              </a:ext>
            </a:extLst>
          </p:cNvPr>
          <p:cNvCxnSpPr>
            <a:cxnSpLocks/>
          </p:cNvCxnSpPr>
          <p:nvPr/>
        </p:nvCxnSpPr>
        <p:spPr>
          <a:xfrm rot="10800000" flipV="1">
            <a:off x="6328873" y="4688887"/>
            <a:ext cx="80138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AD9F1EBD-F7DB-E30E-EE6E-81968E0DF273}"/>
              </a:ext>
            </a:extLst>
          </p:cNvPr>
          <p:cNvSpPr txBox="1"/>
          <p:nvPr/>
        </p:nvSpPr>
        <p:spPr>
          <a:xfrm>
            <a:off x="6081573" y="4246665"/>
            <a:ext cx="11288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Cabin Air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DF872DD4-29AA-5C7D-21F5-F5CF39D01291}"/>
              </a:ext>
            </a:extLst>
          </p:cNvPr>
          <p:cNvCxnSpPr>
            <a:cxnSpLocks/>
          </p:cNvCxnSpPr>
          <p:nvPr/>
        </p:nvCxnSpPr>
        <p:spPr>
          <a:xfrm flipH="1">
            <a:off x="8946489" y="3417789"/>
            <a:ext cx="623600" cy="66346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19C77F96-3D37-48D3-8A94-690DB53931D6}"/>
              </a:ext>
            </a:extLst>
          </p:cNvPr>
          <p:cNvSpPr txBox="1"/>
          <p:nvPr/>
        </p:nvSpPr>
        <p:spPr>
          <a:xfrm>
            <a:off x="10409817" y="3464539"/>
            <a:ext cx="17821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Increase humidity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A65B1D90-0719-C0ED-0EC7-D5C940C58912}"/>
              </a:ext>
            </a:extLst>
          </p:cNvPr>
          <p:cNvCxnSpPr>
            <a:cxnSpLocks/>
          </p:cNvCxnSpPr>
          <p:nvPr/>
        </p:nvCxnSpPr>
        <p:spPr>
          <a:xfrm>
            <a:off x="10249197" y="5005918"/>
            <a:ext cx="0" cy="57905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F7C95EF5-6696-7D73-FD37-00E23275E24F}"/>
              </a:ext>
            </a:extLst>
          </p:cNvPr>
          <p:cNvSpPr txBox="1"/>
          <p:nvPr/>
        </p:nvSpPr>
        <p:spPr>
          <a:xfrm>
            <a:off x="10350797" y="5066646"/>
            <a:ext cx="1782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Space vacuum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FCA3064-8F76-5621-5CB4-DDDAEADF0972}"/>
              </a:ext>
            </a:extLst>
          </p:cNvPr>
          <p:cNvSpPr txBox="1"/>
          <p:nvPr/>
        </p:nvSpPr>
        <p:spPr>
          <a:xfrm>
            <a:off x="7483073" y="2017781"/>
            <a:ext cx="271747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More energy efficient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7B67EDE2-1A91-63C0-D21E-7B67FB8A09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0548" y="1918211"/>
            <a:ext cx="476560" cy="4516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EB51A6-D532-A931-BFE0-9887CEB16413}"/>
              </a:ext>
            </a:extLst>
          </p:cNvPr>
          <p:cNvSpPr txBox="1"/>
          <p:nvPr/>
        </p:nvSpPr>
        <p:spPr>
          <a:xfrm>
            <a:off x="11699203" y="630023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4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E6B3B77-5EE7-31BF-B9C9-B2EF015EC2E3}"/>
              </a:ext>
            </a:extLst>
          </p:cNvPr>
          <p:cNvGrpSpPr/>
          <p:nvPr/>
        </p:nvGrpSpPr>
        <p:grpSpPr>
          <a:xfrm>
            <a:off x="191111" y="6337148"/>
            <a:ext cx="12917980" cy="369332"/>
            <a:chOff x="191111" y="6337148"/>
            <a:chExt cx="12917980" cy="36933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D4EC462-3011-E6FB-7E08-0558563390A7}"/>
                </a:ext>
              </a:extLst>
            </p:cNvPr>
            <p:cNvGrpSpPr/>
            <p:nvPr/>
          </p:nvGrpSpPr>
          <p:grpSpPr>
            <a:xfrm>
              <a:off x="191111" y="6337148"/>
              <a:ext cx="12917980" cy="369332"/>
              <a:chOff x="-559201" y="6282063"/>
              <a:chExt cx="12917980" cy="369332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4738643-F44D-7C21-F844-353EB94F0DEC}"/>
                  </a:ext>
                </a:extLst>
              </p:cNvPr>
              <p:cNvSpPr txBox="1"/>
              <p:nvPr/>
            </p:nvSpPr>
            <p:spPr>
              <a:xfrm>
                <a:off x="-559201" y="6282063"/>
                <a:ext cx="129179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cs typeface="Times New Roman" panose="02020603050405020304" pitchFamily="18" charset="0"/>
                  </a:rPr>
                  <a:t>Motivation          Synthesis &amp; Results          CO</a:t>
                </a:r>
                <a:r>
                  <a:rPr lang="en-US" b="1" baseline="-25000" dirty="0">
                    <a:cs typeface="Times New Roman" panose="02020603050405020304" pitchFamily="18" charset="0"/>
                  </a:rPr>
                  <a:t>2</a:t>
                </a:r>
                <a:r>
                  <a:rPr lang="en-US" b="1" dirty="0">
                    <a:cs typeface="Times New Roman" panose="02020603050405020304" pitchFamily="18" charset="0"/>
                  </a:rPr>
                  <a:t> Testing          </a:t>
                </a:r>
                <a:r>
                  <a:rPr lang="en-US" b="1" dirty="0">
                    <a:solidFill>
                      <a:schemeClr val="bg1"/>
                    </a:solidFill>
                    <a:highlight>
                      <a:srgbClr val="8C1D40"/>
                    </a:highlight>
                    <a:cs typeface="Times New Roman" panose="02020603050405020304" pitchFamily="18" charset="0"/>
                  </a:rPr>
                  <a:t>Energy Efficiency</a:t>
                </a:r>
                <a:r>
                  <a:rPr lang="en-US" b="1" dirty="0">
                    <a:cs typeface="Times New Roman" panose="02020603050405020304" pitchFamily="18" charset="0"/>
                  </a:rPr>
                  <a:t>          Conclusions &amp; Future Work         	 </a:t>
                </a:r>
              </a:p>
            </p:txBody>
          </p: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EC495CC5-5960-2B51-CE4C-0F19F389A9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83151" y="6470058"/>
                <a:ext cx="332509" cy="0"/>
              </a:xfrm>
              <a:prstGeom prst="straightConnector1">
                <a:avLst/>
              </a:prstGeom>
              <a:ln w="28575">
                <a:solidFill>
                  <a:srgbClr val="95003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02ED7321-39A2-BC37-3DCB-E6CE3A9A22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17772" y="6489024"/>
                <a:ext cx="332509" cy="0"/>
              </a:xfrm>
              <a:prstGeom prst="straightConnector1">
                <a:avLst/>
              </a:prstGeom>
              <a:ln w="28575">
                <a:solidFill>
                  <a:srgbClr val="95003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0A28B7D1-3977-5E5C-6779-1379CB371C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17390" y="6483389"/>
                <a:ext cx="332509" cy="0"/>
              </a:xfrm>
              <a:prstGeom prst="straightConnector1">
                <a:avLst/>
              </a:prstGeom>
              <a:ln w="28575">
                <a:solidFill>
                  <a:srgbClr val="95003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714BFDE6-E2EE-F0A6-95B4-1D8568F2A542}"/>
                </a:ext>
              </a:extLst>
            </p:cNvPr>
            <p:cNvCxnSpPr>
              <a:cxnSpLocks/>
            </p:cNvCxnSpPr>
            <p:nvPr/>
          </p:nvCxnSpPr>
          <p:spPr>
            <a:xfrm>
              <a:off x="6235938" y="6544109"/>
              <a:ext cx="332509" cy="0"/>
            </a:xfrm>
            <a:prstGeom prst="straightConnector1">
              <a:avLst/>
            </a:prstGeom>
            <a:ln w="28575">
              <a:solidFill>
                <a:srgbClr val="95003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798838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32BF2C-2691-F9F9-5AD7-A72081D766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63"/>
          <a:stretch/>
        </p:blipFill>
        <p:spPr>
          <a:xfrm>
            <a:off x="11407582" y="97055"/>
            <a:ext cx="703891" cy="6089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6B7BC2-5CEA-266C-1CA9-0AB2A0CAF0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530" y="0"/>
            <a:ext cx="479822" cy="742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3782FE-B516-F6B6-13EB-8906D86003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111" y="151179"/>
            <a:ext cx="716104" cy="55486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2360D92-C563-A4F6-518A-3A82A3D4AD52}"/>
              </a:ext>
            </a:extLst>
          </p:cNvPr>
          <p:cNvSpPr/>
          <p:nvPr/>
        </p:nvSpPr>
        <p:spPr>
          <a:xfrm>
            <a:off x="0" y="6743272"/>
            <a:ext cx="12192000" cy="133964"/>
          </a:xfrm>
          <a:prstGeom prst="rect">
            <a:avLst/>
          </a:prstGeom>
          <a:solidFill>
            <a:srgbClr val="8C1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6E4DCDF-20C3-6718-6F0C-A436CEAFF227}"/>
              </a:ext>
            </a:extLst>
          </p:cNvPr>
          <p:cNvSpPr txBox="1"/>
          <p:nvPr/>
        </p:nvSpPr>
        <p:spPr>
          <a:xfrm>
            <a:off x="884635" y="151179"/>
            <a:ext cx="2592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 Efficiency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3F9B350-C752-F074-A188-C601EE1D5CE6}"/>
              </a:ext>
            </a:extLst>
          </p:cNvPr>
          <p:cNvSpPr/>
          <p:nvPr/>
        </p:nvSpPr>
        <p:spPr>
          <a:xfrm>
            <a:off x="3477491" y="318739"/>
            <a:ext cx="7177809" cy="54864"/>
          </a:xfrm>
          <a:prstGeom prst="rect">
            <a:avLst/>
          </a:prstGeom>
          <a:solidFill>
            <a:srgbClr val="F8BE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8BE25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7151443-73DE-B2D5-6E56-2B2187F5A671}"/>
              </a:ext>
            </a:extLst>
          </p:cNvPr>
          <p:cNvSpPr/>
          <p:nvPr/>
        </p:nvSpPr>
        <p:spPr>
          <a:xfrm>
            <a:off x="3477490" y="434558"/>
            <a:ext cx="7177809" cy="54864"/>
          </a:xfrm>
          <a:prstGeom prst="rect">
            <a:avLst/>
          </a:prstGeom>
          <a:solidFill>
            <a:srgbClr val="8C1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202DF8-207F-846E-26B5-0182DC96B1A7}"/>
              </a:ext>
            </a:extLst>
          </p:cNvPr>
          <p:cNvSpPr txBox="1"/>
          <p:nvPr/>
        </p:nvSpPr>
        <p:spPr>
          <a:xfrm>
            <a:off x="6911433" y="1088739"/>
            <a:ext cx="39675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/>
              <a:t>Moisture Swing Regeneration</a:t>
            </a:r>
          </a:p>
          <a:p>
            <a:pPr algn="ctr"/>
            <a:r>
              <a:rPr lang="en-US" sz="2400" i="1" dirty="0"/>
              <a:t>(simplified)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50185D-B921-9C66-FF60-65B34CECFE41}"/>
              </a:ext>
            </a:extLst>
          </p:cNvPr>
          <p:cNvSpPr txBox="1"/>
          <p:nvPr/>
        </p:nvSpPr>
        <p:spPr>
          <a:xfrm>
            <a:off x="267128" y="1088738"/>
            <a:ext cx="61677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/>
              <a:t>Zeolite Temperature/Pressure Swing Regeneration</a:t>
            </a:r>
          </a:p>
          <a:p>
            <a:pPr algn="ctr"/>
            <a:r>
              <a:rPr lang="en-US" sz="2400" i="1" dirty="0"/>
              <a:t>(simplified)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AA72A3A-F6A2-1785-A971-01232BF81779}"/>
              </a:ext>
            </a:extLst>
          </p:cNvPr>
          <p:cNvSpPr/>
          <p:nvPr/>
        </p:nvSpPr>
        <p:spPr>
          <a:xfrm>
            <a:off x="3581741" y="2664299"/>
            <a:ext cx="1561417" cy="529848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CO</a:t>
            </a:r>
            <a:r>
              <a:rPr lang="en-US" sz="2000" baseline="-25000" dirty="0">
                <a:solidFill>
                  <a:schemeClr val="tx1"/>
                </a:solidFill>
              </a:rPr>
              <a:t>2</a:t>
            </a:r>
            <a:r>
              <a:rPr lang="en-US" sz="2000" dirty="0">
                <a:solidFill>
                  <a:schemeClr val="tx1"/>
                </a:solidFill>
              </a:rPr>
              <a:t> Capture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F13A18B-2CB5-7743-CE4F-071261BAD7E1}"/>
              </a:ext>
            </a:extLst>
          </p:cNvPr>
          <p:cNvCxnSpPr>
            <a:cxnSpLocks/>
          </p:cNvCxnSpPr>
          <p:nvPr/>
        </p:nvCxnSpPr>
        <p:spPr>
          <a:xfrm>
            <a:off x="267128" y="2996278"/>
            <a:ext cx="80138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7D0F1EC-4CC7-F949-9F41-84AD39ABDBFE}"/>
              </a:ext>
            </a:extLst>
          </p:cNvPr>
          <p:cNvSpPr txBox="1"/>
          <p:nvPr/>
        </p:nvSpPr>
        <p:spPr>
          <a:xfrm>
            <a:off x="107652" y="2607755"/>
            <a:ext cx="11288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Cabin Air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CE714F-2107-28DA-7536-B2A7BD57C082}"/>
              </a:ext>
            </a:extLst>
          </p:cNvPr>
          <p:cNvSpPr/>
          <p:nvPr/>
        </p:nvSpPr>
        <p:spPr>
          <a:xfrm>
            <a:off x="3581132" y="4268750"/>
            <a:ext cx="1637531" cy="636339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CO</a:t>
            </a:r>
            <a:r>
              <a:rPr lang="en-US" sz="2000" baseline="-25000" dirty="0">
                <a:solidFill>
                  <a:schemeClr val="tx1"/>
                </a:solidFill>
              </a:rPr>
              <a:t>2</a:t>
            </a:r>
            <a:r>
              <a:rPr lang="en-US" sz="2000" dirty="0">
                <a:solidFill>
                  <a:schemeClr val="tx1"/>
                </a:solidFill>
              </a:rPr>
              <a:t> Desorption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AA905BB-316D-D505-3E53-330A151D52EE}"/>
              </a:ext>
            </a:extLst>
          </p:cNvPr>
          <p:cNvSpPr/>
          <p:nvPr/>
        </p:nvSpPr>
        <p:spPr>
          <a:xfrm>
            <a:off x="1222060" y="2607755"/>
            <a:ext cx="1683954" cy="623593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Drying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0585C62-9C0D-D3D3-638B-22B237AFC984}"/>
              </a:ext>
            </a:extLst>
          </p:cNvPr>
          <p:cNvCxnSpPr/>
          <p:nvPr/>
        </p:nvCxnSpPr>
        <p:spPr>
          <a:xfrm>
            <a:off x="2958141" y="2983184"/>
            <a:ext cx="51934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2144C82C-B5CC-9B2D-DBDC-BAE0F076352A}"/>
              </a:ext>
            </a:extLst>
          </p:cNvPr>
          <p:cNvSpPr/>
          <p:nvPr/>
        </p:nvSpPr>
        <p:spPr>
          <a:xfrm>
            <a:off x="1221451" y="4208153"/>
            <a:ext cx="1683954" cy="623593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Re-humidify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12F274A-5B87-7B39-08C7-62B020707ED1}"/>
              </a:ext>
            </a:extLst>
          </p:cNvPr>
          <p:cNvCxnSpPr>
            <a:cxnSpLocks/>
          </p:cNvCxnSpPr>
          <p:nvPr/>
        </p:nvCxnSpPr>
        <p:spPr>
          <a:xfrm rot="10800000" flipV="1">
            <a:off x="249854" y="4704117"/>
            <a:ext cx="80138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B1B77B9C-EAF1-B587-9AFF-02C3DC4971C0}"/>
              </a:ext>
            </a:extLst>
          </p:cNvPr>
          <p:cNvSpPr txBox="1"/>
          <p:nvPr/>
        </p:nvSpPr>
        <p:spPr>
          <a:xfrm>
            <a:off x="86129" y="4246665"/>
            <a:ext cx="11288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Cabin Air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4487DDD-CFBC-BD45-9D94-46EB3D4BB2CF}"/>
              </a:ext>
            </a:extLst>
          </p:cNvPr>
          <p:cNvCxnSpPr>
            <a:cxnSpLocks/>
          </p:cNvCxnSpPr>
          <p:nvPr/>
        </p:nvCxnSpPr>
        <p:spPr>
          <a:xfrm flipH="1">
            <a:off x="2905405" y="3392220"/>
            <a:ext cx="676336" cy="68830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97EBC3F7-B7FB-09FE-A63C-7EDF02FBF03D}"/>
              </a:ext>
            </a:extLst>
          </p:cNvPr>
          <p:cNvSpPr txBox="1"/>
          <p:nvPr/>
        </p:nvSpPr>
        <p:spPr>
          <a:xfrm>
            <a:off x="4398009" y="3251054"/>
            <a:ext cx="17821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highlight>
                  <a:srgbClr val="FFFF00"/>
                </a:highlight>
              </a:rPr>
              <a:t>Apply heat/ pressure change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CBCC318-0F5A-5AE2-4ECB-1D98C082AAFB}"/>
              </a:ext>
            </a:extLst>
          </p:cNvPr>
          <p:cNvCxnSpPr>
            <a:cxnSpLocks/>
          </p:cNvCxnSpPr>
          <p:nvPr/>
        </p:nvCxnSpPr>
        <p:spPr>
          <a:xfrm>
            <a:off x="4260240" y="5005186"/>
            <a:ext cx="0" cy="57905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AA37403F-F570-64DD-95E3-CF1F9F590203}"/>
              </a:ext>
            </a:extLst>
          </p:cNvPr>
          <p:cNvSpPr txBox="1"/>
          <p:nvPr/>
        </p:nvSpPr>
        <p:spPr>
          <a:xfrm>
            <a:off x="4361840" y="5065914"/>
            <a:ext cx="1782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Space vacuum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80F73FC-775E-314B-EE4F-BC8A6EFD8259}"/>
              </a:ext>
            </a:extLst>
          </p:cNvPr>
          <p:cNvSpPr/>
          <p:nvPr/>
        </p:nvSpPr>
        <p:spPr>
          <a:xfrm>
            <a:off x="9570089" y="2689868"/>
            <a:ext cx="1561417" cy="529848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CO</a:t>
            </a:r>
            <a:r>
              <a:rPr lang="en-US" sz="2000" baseline="-25000" dirty="0">
                <a:solidFill>
                  <a:schemeClr val="tx1"/>
                </a:solidFill>
              </a:rPr>
              <a:t>2</a:t>
            </a:r>
            <a:r>
              <a:rPr lang="en-US" sz="2000" dirty="0">
                <a:solidFill>
                  <a:schemeClr val="tx1"/>
                </a:solidFill>
              </a:rPr>
              <a:t> Capture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B73E3C3-45F1-7AA5-082C-9319526A96EB}"/>
              </a:ext>
            </a:extLst>
          </p:cNvPr>
          <p:cNvCxnSpPr>
            <a:cxnSpLocks/>
          </p:cNvCxnSpPr>
          <p:nvPr/>
        </p:nvCxnSpPr>
        <p:spPr>
          <a:xfrm>
            <a:off x="6255476" y="3021847"/>
            <a:ext cx="80138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0111AB58-0EC5-AC29-8FE1-6D36C3A57C49}"/>
              </a:ext>
            </a:extLst>
          </p:cNvPr>
          <p:cNvSpPr txBox="1"/>
          <p:nvPr/>
        </p:nvSpPr>
        <p:spPr>
          <a:xfrm>
            <a:off x="6096000" y="2633324"/>
            <a:ext cx="11288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Cabin Air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54DAF17-6506-F431-3852-2B7A891EBF6E}"/>
              </a:ext>
            </a:extLst>
          </p:cNvPr>
          <p:cNvSpPr/>
          <p:nvPr/>
        </p:nvSpPr>
        <p:spPr>
          <a:xfrm>
            <a:off x="9570089" y="4269482"/>
            <a:ext cx="1637531" cy="636339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CO</a:t>
            </a:r>
            <a:r>
              <a:rPr lang="en-US" sz="2000" baseline="-25000" dirty="0">
                <a:solidFill>
                  <a:schemeClr val="tx1"/>
                </a:solidFill>
              </a:rPr>
              <a:t>2</a:t>
            </a:r>
            <a:r>
              <a:rPr lang="en-US" sz="2000" dirty="0">
                <a:solidFill>
                  <a:schemeClr val="tx1"/>
                </a:solidFill>
              </a:rPr>
              <a:t> Desorption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0726128-7929-7908-5836-236083D363C8}"/>
              </a:ext>
            </a:extLst>
          </p:cNvPr>
          <p:cNvSpPr/>
          <p:nvPr/>
        </p:nvSpPr>
        <p:spPr>
          <a:xfrm>
            <a:off x="7210408" y="2633324"/>
            <a:ext cx="1683954" cy="623593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Drying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DBCDDD92-07D1-69E1-FB75-7786704651F2}"/>
              </a:ext>
            </a:extLst>
          </p:cNvPr>
          <p:cNvCxnSpPr/>
          <p:nvPr/>
        </p:nvCxnSpPr>
        <p:spPr>
          <a:xfrm>
            <a:off x="8946489" y="3008753"/>
            <a:ext cx="51934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9E8D776E-7824-7B88-A921-154BAD71D00E}"/>
              </a:ext>
            </a:extLst>
          </p:cNvPr>
          <p:cNvSpPr/>
          <p:nvPr/>
        </p:nvSpPr>
        <p:spPr>
          <a:xfrm>
            <a:off x="7210408" y="4208885"/>
            <a:ext cx="1683954" cy="623593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Re-humidify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0B99F443-A63E-CFAF-0872-5FC31D27AA91}"/>
              </a:ext>
            </a:extLst>
          </p:cNvPr>
          <p:cNvCxnSpPr>
            <a:cxnSpLocks/>
          </p:cNvCxnSpPr>
          <p:nvPr/>
        </p:nvCxnSpPr>
        <p:spPr>
          <a:xfrm rot="10800000" flipV="1">
            <a:off x="6328873" y="4688887"/>
            <a:ext cx="80138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AD9F1EBD-F7DB-E30E-EE6E-81968E0DF273}"/>
              </a:ext>
            </a:extLst>
          </p:cNvPr>
          <p:cNvSpPr txBox="1"/>
          <p:nvPr/>
        </p:nvSpPr>
        <p:spPr>
          <a:xfrm>
            <a:off x="6081573" y="4246665"/>
            <a:ext cx="11288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Cabin Air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DF872DD4-29AA-5C7D-21F5-F5CF39D01291}"/>
              </a:ext>
            </a:extLst>
          </p:cNvPr>
          <p:cNvCxnSpPr>
            <a:cxnSpLocks/>
          </p:cNvCxnSpPr>
          <p:nvPr/>
        </p:nvCxnSpPr>
        <p:spPr>
          <a:xfrm flipH="1">
            <a:off x="8946489" y="3417789"/>
            <a:ext cx="623600" cy="66346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19C77F96-3D37-48D3-8A94-690DB53931D6}"/>
              </a:ext>
            </a:extLst>
          </p:cNvPr>
          <p:cNvSpPr txBox="1"/>
          <p:nvPr/>
        </p:nvSpPr>
        <p:spPr>
          <a:xfrm>
            <a:off x="10409817" y="3464539"/>
            <a:ext cx="17821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highlight>
                  <a:srgbClr val="FFFF00"/>
                </a:highlight>
              </a:rPr>
              <a:t>Increase humidity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A65B1D90-0719-C0ED-0EC7-D5C940C58912}"/>
              </a:ext>
            </a:extLst>
          </p:cNvPr>
          <p:cNvCxnSpPr>
            <a:cxnSpLocks/>
          </p:cNvCxnSpPr>
          <p:nvPr/>
        </p:nvCxnSpPr>
        <p:spPr>
          <a:xfrm>
            <a:off x="10249197" y="5005918"/>
            <a:ext cx="0" cy="57905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F7C95EF5-6696-7D73-FD37-00E23275E24F}"/>
              </a:ext>
            </a:extLst>
          </p:cNvPr>
          <p:cNvSpPr txBox="1"/>
          <p:nvPr/>
        </p:nvSpPr>
        <p:spPr>
          <a:xfrm>
            <a:off x="10350797" y="5066646"/>
            <a:ext cx="1782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Space vacuum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FCA3064-8F76-5621-5CB4-DDDAEADF0972}"/>
              </a:ext>
            </a:extLst>
          </p:cNvPr>
          <p:cNvSpPr txBox="1"/>
          <p:nvPr/>
        </p:nvSpPr>
        <p:spPr>
          <a:xfrm>
            <a:off x="7483073" y="2017781"/>
            <a:ext cx="271747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More energy efficient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7B67EDE2-1A91-63C0-D21E-7B67FB8A09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0548" y="1918211"/>
            <a:ext cx="476560" cy="4516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EB51A6-D532-A931-BFE0-9887CEB16413}"/>
              </a:ext>
            </a:extLst>
          </p:cNvPr>
          <p:cNvSpPr txBox="1"/>
          <p:nvPr/>
        </p:nvSpPr>
        <p:spPr>
          <a:xfrm>
            <a:off x="11699203" y="630023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4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E6B3B77-5EE7-31BF-B9C9-B2EF015EC2E3}"/>
              </a:ext>
            </a:extLst>
          </p:cNvPr>
          <p:cNvGrpSpPr/>
          <p:nvPr/>
        </p:nvGrpSpPr>
        <p:grpSpPr>
          <a:xfrm>
            <a:off x="191111" y="6337148"/>
            <a:ext cx="12917980" cy="369332"/>
            <a:chOff x="191111" y="6337148"/>
            <a:chExt cx="12917980" cy="36933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D4EC462-3011-E6FB-7E08-0558563390A7}"/>
                </a:ext>
              </a:extLst>
            </p:cNvPr>
            <p:cNvGrpSpPr/>
            <p:nvPr/>
          </p:nvGrpSpPr>
          <p:grpSpPr>
            <a:xfrm>
              <a:off x="191111" y="6337148"/>
              <a:ext cx="12917980" cy="369332"/>
              <a:chOff x="-559201" y="6282063"/>
              <a:chExt cx="12917980" cy="369332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4738643-F44D-7C21-F844-353EB94F0DEC}"/>
                  </a:ext>
                </a:extLst>
              </p:cNvPr>
              <p:cNvSpPr txBox="1"/>
              <p:nvPr/>
            </p:nvSpPr>
            <p:spPr>
              <a:xfrm>
                <a:off x="-559201" y="6282063"/>
                <a:ext cx="129179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cs typeface="Times New Roman" panose="02020603050405020304" pitchFamily="18" charset="0"/>
                  </a:rPr>
                  <a:t>Motivation          Synthesis &amp; Results          CO</a:t>
                </a:r>
                <a:r>
                  <a:rPr lang="en-US" b="1" baseline="-25000" dirty="0">
                    <a:cs typeface="Times New Roman" panose="02020603050405020304" pitchFamily="18" charset="0"/>
                  </a:rPr>
                  <a:t>2</a:t>
                </a:r>
                <a:r>
                  <a:rPr lang="en-US" b="1" dirty="0">
                    <a:cs typeface="Times New Roman" panose="02020603050405020304" pitchFamily="18" charset="0"/>
                  </a:rPr>
                  <a:t> Testing          </a:t>
                </a:r>
                <a:r>
                  <a:rPr lang="en-US" b="1" dirty="0">
                    <a:solidFill>
                      <a:schemeClr val="bg1"/>
                    </a:solidFill>
                    <a:highlight>
                      <a:srgbClr val="8C1D40"/>
                    </a:highlight>
                    <a:cs typeface="Times New Roman" panose="02020603050405020304" pitchFamily="18" charset="0"/>
                  </a:rPr>
                  <a:t>Energy Efficiency</a:t>
                </a:r>
                <a:r>
                  <a:rPr lang="en-US" b="1" dirty="0">
                    <a:cs typeface="Times New Roman" panose="02020603050405020304" pitchFamily="18" charset="0"/>
                  </a:rPr>
                  <a:t>          Conclusions &amp; Future Work         	 </a:t>
                </a:r>
              </a:p>
            </p:txBody>
          </p: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EC495CC5-5960-2B51-CE4C-0F19F389A9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83151" y="6470058"/>
                <a:ext cx="332509" cy="0"/>
              </a:xfrm>
              <a:prstGeom prst="straightConnector1">
                <a:avLst/>
              </a:prstGeom>
              <a:ln w="28575">
                <a:solidFill>
                  <a:srgbClr val="95003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02ED7321-39A2-BC37-3DCB-E6CE3A9A22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17772" y="6489024"/>
                <a:ext cx="332509" cy="0"/>
              </a:xfrm>
              <a:prstGeom prst="straightConnector1">
                <a:avLst/>
              </a:prstGeom>
              <a:ln w="28575">
                <a:solidFill>
                  <a:srgbClr val="95003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0A28B7D1-3977-5E5C-6779-1379CB371C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17390" y="6483389"/>
                <a:ext cx="332509" cy="0"/>
              </a:xfrm>
              <a:prstGeom prst="straightConnector1">
                <a:avLst/>
              </a:prstGeom>
              <a:ln w="28575">
                <a:solidFill>
                  <a:srgbClr val="95003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714BFDE6-E2EE-F0A6-95B4-1D8568F2A542}"/>
                </a:ext>
              </a:extLst>
            </p:cNvPr>
            <p:cNvCxnSpPr>
              <a:cxnSpLocks/>
            </p:cNvCxnSpPr>
            <p:nvPr/>
          </p:nvCxnSpPr>
          <p:spPr>
            <a:xfrm>
              <a:off x="6235938" y="6544109"/>
              <a:ext cx="332509" cy="0"/>
            </a:xfrm>
            <a:prstGeom prst="straightConnector1">
              <a:avLst/>
            </a:prstGeom>
            <a:ln w="28575">
              <a:solidFill>
                <a:srgbClr val="95003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984061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32BF2C-2691-F9F9-5AD7-A72081D766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63"/>
          <a:stretch/>
        </p:blipFill>
        <p:spPr>
          <a:xfrm>
            <a:off x="11407582" y="97055"/>
            <a:ext cx="703891" cy="6089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6B7BC2-5CEA-266C-1CA9-0AB2A0CAF0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530" y="0"/>
            <a:ext cx="479822" cy="742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3782FE-B516-F6B6-13EB-8906D86003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111" y="151179"/>
            <a:ext cx="716104" cy="55486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2360D92-C563-A4F6-518A-3A82A3D4AD52}"/>
              </a:ext>
            </a:extLst>
          </p:cNvPr>
          <p:cNvSpPr/>
          <p:nvPr/>
        </p:nvSpPr>
        <p:spPr>
          <a:xfrm>
            <a:off x="0" y="6743272"/>
            <a:ext cx="12192000" cy="133964"/>
          </a:xfrm>
          <a:prstGeom prst="rect">
            <a:avLst/>
          </a:prstGeom>
          <a:solidFill>
            <a:srgbClr val="8C1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6E4DCDF-20C3-6718-6F0C-A436CEAFF227}"/>
              </a:ext>
            </a:extLst>
          </p:cNvPr>
          <p:cNvSpPr txBox="1"/>
          <p:nvPr/>
        </p:nvSpPr>
        <p:spPr>
          <a:xfrm>
            <a:off x="884635" y="151179"/>
            <a:ext cx="4168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 and Future Work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3F9B350-C752-F074-A188-C601EE1D5CE6}"/>
              </a:ext>
            </a:extLst>
          </p:cNvPr>
          <p:cNvSpPr/>
          <p:nvPr/>
        </p:nvSpPr>
        <p:spPr>
          <a:xfrm>
            <a:off x="5053264" y="318739"/>
            <a:ext cx="5602036" cy="57811"/>
          </a:xfrm>
          <a:prstGeom prst="rect">
            <a:avLst/>
          </a:prstGeom>
          <a:solidFill>
            <a:srgbClr val="F8BE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8BE25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7151443-73DE-B2D5-6E56-2B2187F5A671}"/>
              </a:ext>
            </a:extLst>
          </p:cNvPr>
          <p:cNvSpPr/>
          <p:nvPr/>
        </p:nvSpPr>
        <p:spPr>
          <a:xfrm>
            <a:off x="5053263" y="434558"/>
            <a:ext cx="5602036" cy="57811"/>
          </a:xfrm>
          <a:prstGeom prst="rect">
            <a:avLst/>
          </a:prstGeom>
          <a:solidFill>
            <a:srgbClr val="8C1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6EBC4D-F6E9-3F40-5BF6-6488D2274EB8}"/>
              </a:ext>
            </a:extLst>
          </p:cNvPr>
          <p:cNvSpPr txBox="1"/>
          <p:nvPr/>
        </p:nvSpPr>
        <p:spPr>
          <a:xfrm>
            <a:off x="504879" y="989420"/>
            <a:ext cx="737641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Conclusions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Pre-expanded microspheres have good dispersal</a:t>
            </a:r>
            <a:r>
              <a:rPr lang="en-US" sz="2200" b="1" dirty="0"/>
              <a:t> </a:t>
            </a:r>
            <a:r>
              <a:rPr lang="en-US" sz="2200" dirty="0"/>
              <a:t>(as seen in SEM images)</a:t>
            </a:r>
            <a:endParaRPr lang="en-US" sz="2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Dry expanded microspheres increases the kinetics of CO</a:t>
            </a:r>
            <a:r>
              <a:rPr lang="en-US" sz="2200" baseline="-25000" dirty="0"/>
              <a:t>2</a:t>
            </a:r>
            <a:r>
              <a:rPr lang="en-US" sz="2200" dirty="0"/>
              <a:t> uptake and sorption capacity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Photopolymerization is best in a silicon mold rather than a vial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Humidity-swing is more energy efficient than current technology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114D40-94D4-311F-8781-8617ACF8525E}"/>
              </a:ext>
            </a:extLst>
          </p:cNvPr>
          <p:cNvSpPr txBox="1"/>
          <p:nvPr/>
        </p:nvSpPr>
        <p:spPr>
          <a:xfrm>
            <a:off x="11699203" y="630023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5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AA45014-25CE-8A31-A93C-5E924A7A48DD}"/>
              </a:ext>
            </a:extLst>
          </p:cNvPr>
          <p:cNvGrpSpPr/>
          <p:nvPr/>
        </p:nvGrpSpPr>
        <p:grpSpPr>
          <a:xfrm>
            <a:off x="191111" y="6337148"/>
            <a:ext cx="12917980" cy="369332"/>
            <a:chOff x="191111" y="6337148"/>
            <a:chExt cx="12917980" cy="36933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1D8CA24-EB50-229C-4D92-0FC15B94C583}"/>
                </a:ext>
              </a:extLst>
            </p:cNvPr>
            <p:cNvGrpSpPr/>
            <p:nvPr/>
          </p:nvGrpSpPr>
          <p:grpSpPr>
            <a:xfrm>
              <a:off x="191111" y="6337148"/>
              <a:ext cx="12917980" cy="369332"/>
              <a:chOff x="-559201" y="6282063"/>
              <a:chExt cx="12917980" cy="369332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F85E96-386C-34D2-95AA-92D406F8ED81}"/>
                  </a:ext>
                </a:extLst>
              </p:cNvPr>
              <p:cNvSpPr txBox="1"/>
              <p:nvPr/>
            </p:nvSpPr>
            <p:spPr>
              <a:xfrm>
                <a:off x="-559201" y="6282063"/>
                <a:ext cx="129179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cs typeface="Times New Roman" panose="02020603050405020304" pitchFamily="18" charset="0"/>
                  </a:rPr>
                  <a:t>Motivation          Synthesis &amp; Results          CO</a:t>
                </a:r>
                <a:r>
                  <a:rPr lang="en-US" b="1" baseline="-25000" dirty="0">
                    <a:cs typeface="Times New Roman" panose="02020603050405020304" pitchFamily="18" charset="0"/>
                  </a:rPr>
                  <a:t>2</a:t>
                </a:r>
                <a:r>
                  <a:rPr lang="en-US" b="1" dirty="0">
                    <a:cs typeface="Times New Roman" panose="02020603050405020304" pitchFamily="18" charset="0"/>
                  </a:rPr>
                  <a:t> Testing          Energy Efficiency          </a:t>
                </a:r>
                <a:r>
                  <a:rPr lang="en-US" b="1" dirty="0">
                    <a:solidFill>
                      <a:schemeClr val="bg1"/>
                    </a:solidFill>
                    <a:highlight>
                      <a:srgbClr val="8C1D40"/>
                    </a:highlight>
                    <a:cs typeface="Times New Roman" panose="02020603050405020304" pitchFamily="18" charset="0"/>
                  </a:rPr>
                  <a:t>Conclusions &amp; Future Work</a:t>
                </a:r>
                <a:r>
                  <a:rPr lang="en-US" b="1" dirty="0">
                    <a:cs typeface="Times New Roman" panose="02020603050405020304" pitchFamily="18" charset="0"/>
                  </a:rPr>
                  <a:t>         	 </a:t>
                </a:r>
              </a:p>
            </p:txBody>
          </p: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2AC8E191-626A-0578-1BDA-2266E73538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83151" y="6470058"/>
                <a:ext cx="332509" cy="0"/>
              </a:xfrm>
              <a:prstGeom prst="straightConnector1">
                <a:avLst/>
              </a:prstGeom>
              <a:ln w="28575">
                <a:solidFill>
                  <a:srgbClr val="95003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87427E32-BC96-50C0-EB4E-F892EED743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17772" y="6489024"/>
                <a:ext cx="332509" cy="0"/>
              </a:xfrm>
              <a:prstGeom prst="straightConnector1">
                <a:avLst/>
              </a:prstGeom>
              <a:ln w="28575">
                <a:solidFill>
                  <a:srgbClr val="95003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A51650CC-9548-8B8E-DD76-863644F6A6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17390" y="6483389"/>
                <a:ext cx="332509" cy="0"/>
              </a:xfrm>
              <a:prstGeom prst="straightConnector1">
                <a:avLst/>
              </a:prstGeom>
              <a:ln w="28575">
                <a:solidFill>
                  <a:srgbClr val="95003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1347B8CB-8591-ECC7-54AB-D5A813C359C0}"/>
                </a:ext>
              </a:extLst>
            </p:cNvPr>
            <p:cNvCxnSpPr>
              <a:cxnSpLocks/>
            </p:cNvCxnSpPr>
            <p:nvPr/>
          </p:nvCxnSpPr>
          <p:spPr>
            <a:xfrm>
              <a:off x="6235938" y="6544109"/>
              <a:ext cx="332509" cy="0"/>
            </a:xfrm>
            <a:prstGeom prst="straightConnector1">
              <a:avLst/>
            </a:prstGeom>
            <a:ln w="28575">
              <a:solidFill>
                <a:srgbClr val="95003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994703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32BF2C-2691-F9F9-5AD7-A72081D766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63"/>
          <a:stretch/>
        </p:blipFill>
        <p:spPr>
          <a:xfrm>
            <a:off x="11407582" y="97055"/>
            <a:ext cx="703891" cy="6089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6B7BC2-5CEA-266C-1CA9-0AB2A0CAF0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530" y="0"/>
            <a:ext cx="479822" cy="742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3782FE-B516-F6B6-13EB-8906D86003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111" y="151179"/>
            <a:ext cx="716104" cy="55486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2360D92-C563-A4F6-518A-3A82A3D4AD52}"/>
              </a:ext>
            </a:extLst>
          </p:cNvPr>
          <p:cNvSpPr/>
          <p:nvPr/>
        </p:nvSpPr>
        <p:spPr>
          <a:xfrm>
            <a:off x="0" y="6743272"/>
            <a:ext cx="12192000" cy="133964"/>
          </a:xfrm>
          <a:prstGeom prst="rect">
            <a:avLst/>
          </a:prstGeom>
          <a:solidFill>
            <a:srgbClr val="8C1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6E4DCDF-20C3-6718-6F0C-A436CEAFF227}"/>
              </a:ext>
            </a:extLst>
          </p:cNvPr>
          <p:cNvSpPr txBox="1"/>
          <p:nvPr/>
        </p:nvSpPr>
        <p:spPr>
          <a:xfrm>
            <a:off x="884635" y="151179"/>
            <a:ext cx="4168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 and Future Work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3F9B350-C752-F074-A188-C601EE1D5CE6}"/>
              </a:ext>
            </a:extLst>
          </p:cNvPr>
          <p:cNvSpPr/>
          <p:nvPr/>
        </p:nvSpPr>
        <p:spPr>
          <a:xfrm>
            <a:off x="5053264" y="318739"/>
            <a:ext cx="5602036" cy="57811"/>
          </a:xfrm>
          <a:prstGeom prst="rect">
            <a:avLst/>
          </a:prstGeom>
          <a:solidFill>
            <a:srgbClr val="F8BE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8BE25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7151443-73DE-B2D5-6E56-2B2187F5A671}"/>
              </a:ext>
            </a:extLst>
          </p:cNvPr>
          <p:cNvSpPr/>
          <p:nvPr/>
        </p:nvSpPr>
        <p:spPr>
          <a:xfrm>
            <a:off x="5053263" y="434558"/>
            <a:ext cx="5602036" cy="57811"/>
          </a:xfrm>
          <a:prstGeom prst="rect">
            <a:avLst/>
          </a:prstGeom>
          <a:solidFill>
            <a:srgbClr val="8C1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6EBC4D-F6E9-3F40-5BF6-6488D2274EB8}"/>
              </a:ext>
            </a:extLst>
          </p:cNvPr>
          <p:cNvSpPr txBox="1"/>
          <p:nvPr/>
        </p:nvSpPr>
        <p:spPr>
          <a:xfrm>
            <a:off x="504879" y="989420"/>
            <a:ext cx="737641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Conclusions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Pre-expanded microspheres have </a:t>
            </a:r>
            <a:r>
              <a:rPr lang="en-US" sz="2200" b="1" dirty="0"/>
              <a:t>good dispersal </a:t>
            </a:r>
            <a:r>
              <a:rPr lang="en-US" sz="2200" dirty="0"/>
              <a:t>(as seen in SEM images)</a:t>
            </a:r>
            <a:endParaRPr lang="en-US" sz="2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Dry expanded microspheres increases the kinetics of CO</a:t>
            </a:r>
            <a:r>
              <a:rPr lang="en-US" sz="2200" baseline="-25000" dirty="0"/>
              <a:t>2</a:t>
            </a:r>
            <a:r>
              <a:rPr lang="en-US" sz="2200" dirty="0"/>
              <a:t> uptake and sorption capacity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Photopolymerization is best in a silicon mold rather than a vial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Humidity-swing is more energy efficient than current technology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114D40-94D4-311F-8781-8617ACF8525E}"/>
              </a:ext>
            </a:extLst>
          </p:cNvPr>
          <p:cNvSpPr txBox="1"/>
          <p:nvPr/>
        </p:nvSpPr>
        <p:spPr>
          <a:xfrm>
            <a:off x="11699203" y="630023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1462CD-DE89-9BDB-F6BE-E5ADA488C8CF}"/>
              </a:ext>
            </a:extLst>
          </p:cNvPr>
          <p:cNvSpPr txBox="1"/>
          <p:nvPr/>
        </p:nvSpPr>
        <p:spPr>
          <a:xfrm>
            <a:off x="8521204" y="3861902"/>
            <a:ext cx="25102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SEM image of 1 % (w/w) dry expanded microspheres</a:t>
            </a:r>
          </a:p>
          <a:p>
            <a:pPr algn="ctr"/>
            <a:r>
              <a:rPr lang="en-US" sz="1600" dirty="0"/>
              <a:t>(500 µm scale, 80x magnification)</a:t>
            </a:r>
          </a:p>
          <a:p>
            <a:pPr algn="ctr"/>
            <a:endParaRPr lang="en-US" sz="1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726D98-1852-B516-7722-DAB6660BCE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957" y="1119779"/>
            <a:ext cx="2892219" cy="266061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DB61CF1-76A8-D3A9-0571-62C06CCD25B1}"/>
              </a:ext>
            </a:extLst>
          </p:cNvPr>
          <p:cNvGrpSpPr/>
          <p:nvPr/>
        </p:nvGrpSpPr>
        <p:grpSpPr>
          <a:xfrm>
            <a:off x="191111" y="6337148"/>
            <a:ext cx="12917980" cy="369332"/>
            <a:chOff x="191111" y="6337148"/>
            <a:chExt cx="12917980" cy="36933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C78A592-F23A-38A8-1C7B-46EE9DC0E469}"/>
                </a:ext>
              </a:extLst>
            </p:cNvPr>
            <p:cNvGrpSpPr/>
            <p:nvPr/>
          </p:nvGrpSpPr>
          <p:grpSpPr>
            <a:xfrm>
              <a:off x="191111" y="6337148"/>
              <a:ext cx="12917980" cy="369332"/>
              <a:chOff x="-559201" y="6282063"/>
              <a:chExt cx="12917980" cy="369332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F1AA53F-1B1C-138C-3E21-45D5D09AA62E}"/>
                  </a:ext>
                </a:extLst>
              </p:cNvPr>
              <p:cNvSpPr txBox="1"/>
              <p:nvPr/>
            </p:nvSpPr>
            <p:spPr>
              <a:xfrm>
                <a:off x="-559201" y="6282063"/>
                <a:ext cx="129179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cs typeface="Times New Roman" panose="02020603050405020304" pitchFamily="18" charset="0"/>
                  </a:rPr>
                  <a:t>Motivation          Synthesis &amp; Results          CO</a:t>
                </a:r>
                <a:r>
                  <a:rPr lang="en-US" b="1" baseline="-25000" dirty="0">
                    <a:cs typeface="Times New Roman" panose="02020603050405020304" pitchFamily="18" charset="0"/>
                  </a:rPr>
                  <a:t>2</a:t>
                </a:r>
                <a:r>
                  <a:rPr lang="en-US" b="1" dirty="0">
                    <a:cs typeface="Times New Roman" panose="02020603050405020304" pitchFamily="18" charset="0"/>
                  </a:rPr>
                  <a:t> Testing          Energy Efficiency          </a:t>
                </a:r>
                <a:r>
                  <a:rPr lang="en-US" b="1" dirty="0">
                    <a:solidFill>
                      <a:schemeClr val="bg1"/>
                    </a:solidFill>
                    <a:highlight>
                      <a:srgbClr val="8C1D40"/>
                    </a:highlight>
                    <a:cs typeface="Times New Roman" panose="02020603050405020304" pitchFamily="18" charset="0"/>
                  </a:rPr>
                  <a:t>Conclusions &amp; Future Work</a:t>
                </a:r>
                <a:r>
                  <a:rPr lang="en-US" b="1" dirty="0">
                    <a:cs typeface="Times New Roman" panose="02020603050405020304" pitchFamily="18" charset="0"/>
                  </a:rPr>
                  <a:t>         	 </a:t>
                </a:r>
              </a:p>
            </p:txBody>
          </p: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51796A9D-8727-EC9D-FD28-8514468FF2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83151" y="6470058"/>
                <a:ext cx="332509" cy="0"/>
              </a:xfrm>
              <a:prstGeom prst="straightConnector1">
                <a:avLst/>
              </a:prstGeom>
              <a:ln w="28575">
                <a:solidFill>
                  <a:srgbClr val="95003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3E08C097-3DBC-4CFA-75F2-9174606971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17772" y="6489024"/>
                <a:ext cx="332509" cy="0"/>
              </a:xfrm>
              <a:prstGeom prst="straightConnector1">
                <a:avLst/>
              </a:prstGeom>
              <a:ln w="28575">
                <a:solidFill>
                  <a:srgbClr val="95003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A7F17F71-439B-C218-8C8F-F25C14A42B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17390" y="6483389"/>
                <a:ext cx="332509" cy="0"/>
              </a:xfrm>
              <a:prstGeom prst="straightConnector1">
                <a:avLst/>
              </a:prstGeom>
              <a:ln w="28575">
                <a:solidFill>
                  <a:srgbClr val="95003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E232E98-DBAD-BDD3-E9CC-D5E34A83EB8C}"/>
                </a:ext>
              </a:extLst>
            </p:cNvPr>
            <p:cNvCxnSpPr>
              <a:cxnSpLocks/>
            </p:cNvCxnSpPr>
            <p:nvPr/>
          </p:nvCxnSpPr>
          <p:spPr>
            <a:xfrm>
              <a:off x="6235938" y="6544109"/>
              <a:ext cx="332509" cy="0"/>
            </a:xfrm>
            <a:prstGeom prst="straightConnector1">
              <a:avLst/>
            </a:prstGeom>
            <a:ln w="28575">
              <a:solidFill>
                <a:srgbClr val="95003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327601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32BF2C-2691-F9F9-5AD7-A72081D766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63"/>
          <a:stretch/>
        </p:blipFill>
        <p:spPr>
          <a:xfrm>
            <a:off x="11407582" y="97055"/>
            <a:ext cx="703891" cy="6089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6B7BC2-5CEA-266C-1CA9-0AB2A0CAF0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530" y="0"/>
            <a:ext cx="479822" cy="742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3782FE-B516-F6B6-13EB-8906D86003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111" y="151179"/>
            <a:ext cx="716104" cy="55486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2360D92-C563-A4F6-518A-3A82A3D4AD52}"/>
              </a:ext>
            </a:extLst>
          </p:cNvPr>
          <p:cNvSpPr/>
          <p:nvPr/>
        </p:nvSpPr>
        <p:spPr>
          <a:xfrm>
            <a:off x="0" y="6743272"/>
            <a:ext cx="12192000" cy="133964"/>
          </a:xfrm>
          <a:prstGeom prst="rect">
            <a:avLst/>
          </a:prstGeom>
          <a:solidFill>
            <a:srgbClr val="8C1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6E4DCDF-20C3-6718-6F0C-A436CEAFF227}"/>
              </a:ext>
            </a:extLst>
          </p:cNvPr>
          <p:cNvSpPr txBox="1"/>
          <p:nvPr/>
        </p:nvSpPr>
        <p:spPr>
          <a:xfrm>
            <a:off x="884635" y="151179"/>
            <a:ext cx="4168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 and Future Work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3F9B350-C752-F074-A188-C601EE1D5CE6}"/>
              </a:ext>
            </a:extLst>
          </p:cNvPr>
          <p:cNvSpPr/>
          <p:nvPr/>
        </p:nvSpPr>
        <p:spPr>
          <a:xfrm>
            <a:off x="5053264" y="318739"/>
            <a:ext cx="5602036" cy="57811"/>
          </a:xfrm>
          <a:prstGeom prst="rect">
            <a:avLst/>
          </a:prstGeom>
          <a:solidFill>
            <a:srgbClr val="F8BE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8BE25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7151443-73DE-B2D5-6E56-2B2187F5A671}"/>
              </a:ext>
            </a:extLst>
          </p:cNvPr>
          <p:cNvSpPr/>
          <p:nvPr/>
        </p:nvSpPr>
        <p:spPr>
          <a:xfrm>
            <a:off x="5053263" y="434558"/>
            <a:ext cx="5602036" cy="57811"/>
          </a:xfrm>
          <a:prstGeom prst="rect">
            <a:avLst/>
          </a:prstGeom>
          <a:solidFill>
            <a:srgbClr val="8C1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6EBC4D-F6E9-3F40-5BF6-6488D2274EB8}"/>
              </a:ext>
            </a:extLst>
          </p:cNvPr>
          <p:cNvSpPr txBox="1"/>
          <p:nvPr/>
        </p:nvSpPr>
        <p:spPr>
          <a:xfrm>
            <a:off x="504879" y="989420"/>
            <a:ext cx="737641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Conclusions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Pre-expanded microspheres have </a:t>
            </a:r>
            <a:r>
              <a:rPr lang="en-US" sz="2200" b="1" dirty="0"/>
              <a:t>good dispersal </a:t>
            </a:r>
            <a:r>
              <a:rPr lang="en-US" sz="2200" dirty="0"/>
              <a:t>(as seen in SEM images)</a:t>
            </a:r>
            <a:endParaRPr lang="en-US" sz="2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Dry expanded microspheres </a:t>
            </a:r>
            <a:r>
              <a:rPr lang="en-US" sz="2200" b="1" dirty="0"/>
              <a:t>increases</a:t>
            </a:r>
            <a:r>
              <a:rPr lang="en-US" sz="2200" dirty="0"/>
              <a:t> the </a:t>
            </a:r>
            <a:r>
              <a:rPr lang="en-US" sz="2200" b="1" dirty="0"/>
              <a:t>kinetics</a:t>
            </a:r>
            <a:r>
              <a:rPr lang="en-US" sz="2200" dirty="0"/>
              <a:t> of CO</a:t>
            </a:r>
            <a:r>
              <a:rPr lang="en-US" sz="2200" baseline="-25000" dirty="0"/>
              <a:t>2</a:t>
            </a:r>
            <a:r>
              <a:rPr lang="en-US" sz="2200" dirty="0"/>
              <a:t> uptake and sorption </a:t>
            </a:r>
            <a:r>
              <a:rPr lang="en-US" sz="2200" b="1" dirty="0"/>
              <a:t>capacity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Photopolymerization is best in a silicon mold rather than a vial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Humidity-swing is more energy efficient than current technology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1462CD-DE89-9BDB-F6BE-E5ADA488C8CF}"/>
              </a:ext>
            </a:extLst>
          </p:cNvPr>
          <p:cNvSpPr txBox="1"/>
          <p:nvPr/>
        </p:nvSpPr>
        <p:spPr>
          <a:xfrm>
            <a:off x="9923174" y="1623531"/>
            <a:ext cx="239293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SEM image of 1 % (w/w) dry expanded microspheres</a:t>
            </a:r>
          </a:p>
          <a:p>
            <a:pPr algn="ctr"/>
            <a:r>
              <a:rPr lang="en-US" sz="1400" dirty="0"/>
              <a:t>(500 µm scale, 80x magnification)</a:t>
            </a:r>
          </a:p>
          <a:p>
            <a:pPr algn="ctr"/>
            <a:endParaRPr lang="en-US" sz="1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726D98-1852-B516-7722-DAB6660BCE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292" y="1082615"/>
            <a:ext cx="2127226" cy="1956881"/>
          </a:xfrm>
          <a:prstGeom prst="rect">
            <a:avLst/>
          </a:prstGeom>
        </p:spPr>
      </p:pic>
      <p:graphicFrame>
        <p:nvGraphicFramePr>
          <p:cNvPr id="10" name="Table 1023">
            <a:extLst>
              <a:ext uri="{FF2B5EF4-FFF2-40B4-BE49-F238E27FC236}">
                <a16:creationId xmlns:a16="http://schemas.microsoft.com/office/drawing/2014/main" id="{BD2FB80F-571C-B029-66E8-37DC7918BC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9237133"/>
              </p:ext>
            </p:extLst>
          </p:nvPr>
        </p:nvGraphicFramePr>
        <p:xfrm>
          <a:off x="7244521" y="3132691"/>
          <a:ext cx="4825061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6265">
                  <a:extLst>
                    <a:ext uri="{9D8B030D-6E8A-4147-A177-3AD203B41FA5}">
                      <a16:colId xmlns:a16="http://schemas.microsoft.com/office/drawing/2014/main" val="2480506967"/>
                    </a:ext>
                  </a:extLst>
                </a:gridCol>
                <a:gridCol w="1206265">
                  <a:extLst>
                    <a:ext uri="{9D8B030D-6E8A-4147-A177-3AD203B41FA5}">
                      <a16:colId xmlns:a16="http://schemas.microsoft.com/office/drawing/2014/main" val="4224717849"/>
                    </a:ext>
                  </a:extLst>
                </a:gridCol>
                <a:gridCol w="1243213">
                  <a:extLst>
                    <a:ext uri="{9D8B030D-6E8A-4147-A177-3AD203B41FA5}">
                      <a16:colId xmlns:a16="http://schemas.microsoft.com/office/drawing/2014/main" val="4224396043"/>
                    </a:ext>
                  </a:extLst>
                </a:gridCol>
                <a:gridCol w="1169318">
                  <a:extLst>
                    <a:ext uri="{9D8B030D-6E8A-4147-A177-3AD203B41FA5}">
                      <a16:colId xmlns:a16="http://schemas.microsoft.com/office/drawing/2014/main" val="2842416782"/>
                    </a:ext>
                  </a:extLst>
                </a:gridCol>
              </a:tblGrid>
              <a:tr h="719307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Sample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CO</a:t>
                      </a:r>
                      <a:r>
                        <a:rPr lang="en-US" sz="1400" baseline="-25000" dirty="0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 Uptake at 20 Hours (µmol/g)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CO</a:t>
                      </a:r>
                      <a:r>
                        <a:rPr lang="en-US" sz="1400" baseline="-25000" dirty="0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 Uptake Kinetics (first 5 hours) </a:t>
                      </a:r>
                    </a:p>
                    <a:p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(µmol/g*hr</a:t>
                      </a:r>
                      <a:r>
                        <a:rPr lang="en-US" sz="1400" baseline="30000" dirty="0">
                          <a:solidFill>
                            <a:schemeClr val="bg1"/>
                          </a:solidFill>
                        </a:rPr>
                        <a:t>-1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Bicarbonate Exchange (1 soak)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4682351"/>
                  </a:ext>
                </a:extLst>
              </a:tr>
              <a:tr h="556883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1% (w/w) DE Microspheres</a:t>
                      </a:r>
                    </a:p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(Si mold)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85.4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13.0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75.9%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362702"/>
                  </a:ext>
                </a:extLst>
              </a:tr>
              <a:tr h="413785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Control</a:t>
                      </a:r>
                    </a:p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(Si Mold)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57.3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6.6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75.9%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81938413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F1A06DD1-DF43-4DA4-B6A1-EDB8B3D3BD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286" y="3741324"/>
            <a:ext cx="4983235" cy="24197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D815A1-9D95-7DE8-F945-C01449F7B49F}"/>
              </a:ext>
            </a:extLst>
          </p:cNvPr>
          <p:cNvSpPr txBox="1"/>
          <p:nvPr/>
        </p:nvSpPr>
        <p:spPr>
          <a:xfrm>
            <a:off x="11699203" y="630023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5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809DDC9-58E9-1BD0-0B41-4C1E881D4976}"/>
              </a:ext>
            </a:extLst>
          </p:cNvPr>
          <p:cNvGrpSpPr/>
          <p:nvPr/>
        </p:nvGrpSpPr>
        <p:grpSpPr>
          <a:xfrm>
            <a:off x="191111" y="6337148"/>
            <a:ext cx="12917980" cy="369332"/>
            <a:chOff x="191111" y="6337148"/>
            <a:chExt cx="12917980" cy="36933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2BEE0BF-BF41-AFAC-ACB1-762D17B061B5}"/>
                </a:ext>
              </a:extLst>
            </p:cNvPr>
            <p:cNvGrpSpPr/>
            <p:nvPr/>
          </p:nvGrpSpPr>
          <p:grpSpPr>
            <a:xfrm>
              <a:off x="191111" y="6337148"/>
              <a:ext cx="12917980" cy="369332"/>
              <a:chOff x="-559201" y="6282063"/>
              <a:chExt cx="12917980" cy="369332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21BF22D-2678-62F3-808D-F04118995CF4}"/>
                  </a:ext>
                </a:extLst>
              </p:cNvPr>
              <p:cNvSpPr txBox="1"/>
              <p:nvPr/>
            </p:nvSpPr>
            <p:spPr>
              <a:xfrm>
                <a:off x="-559201" y="6282063"/>
                <a:ext cx="129179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cs typeface="Times New Roman" panose="02020603050405020304" pitchFamily="18" charset="0"/>
                  </a:rPr>
                  <a:t>Motivation          Synthesis &amp; Results          CO</a:t>
                </a:r>
                <a:r>
                  <a:rPr lang="en-US" b="1" baseline="-25000" dirty="0">
                    <a:cs typeface="Times New Roman" panose="02020603050405020304" pitchFamily="18" charset="0"/>
                  </a:rPr>
                  <a:t>2</a:t>
                </a:r>
                <a:r>
                  <a:rPr lang="en-US" b="1" dirty="0">
                    <a:cs typeface="Times New Roman" panose="02020603050405020304" pitchFamily="18" charset="0"/>
                  </a:rPr>
                  <a:t> Testing          Energy Efficiency          </a:t>
                </a:r>
                <a:r>
                  <a:rPr lang="en-US" b="1" dirty="0">
                    <a:solidFill>
                      <a:schemeClr val="bg1"/>
                    </a:solidFill>
                    <a:highlight>
                      <a:srgbClr val="8C1D40"/>
                    </a:highlight>
                    <a:cs typeface="Times New Roman" panose="02020603050405020304" pitchFamily="18" charset="0"/>
                  </a:rPr>
                  <a:t>Conclusions &amp; Future Work</a:t>
                </a:r>
                <a:r>
                  <a:rPr lang="en-US" b="1" dirty="0">
                    <a:cs typeface="Times New Roman" panose="02020603050405020304" pitchFamily="18" charset="0"/>
                  </a:rPr>
                  <a:t>         	 </a:t>
                </a:r>
              </a:p>
            </p:txBody>
          </p: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34328971-0922-E0C2-2A31-3BDF3D5C26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83151" y="6470058"/>
                <a:ext cx="332509" cy="0"/>
              </a:xfrm>
              <a:prstGeom prst="straightConnector1">
                <a:avLst/>
              </a:prstGeom>
              <a:ln w="28575">
                <a:solidFill>
                  <a:srgbClr val="95003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070888AD-C6CF-7EC8-AE90-787F0B67C4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17772" y="6489024"/>
                <a:ext cx="332509" cy="0"/>
              </a:xfrm>
              <a:prstGeom prst="straightConnector1">
                <a:avLst/>
              </a:prstGeom>
              <a:ln w="28575">
                <a:solidFill>
                  <a:srgbClr val="95003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3B510744-707E-B67E-FC8A-09EC68B26C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17390" y="6483389"/>
                <a:ext cx="332509" cy="0"/>
              </a:xfrm>
              <a:prstGeom prst="straightConnector1">
                <a:avLst/>
              </a:prstGeom>
              <a:ln w="28575">
                <a:solidFill>
                  <a:srgbClr val="95003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03ED5D7-8C76-6656-7FA2-C7E10895C37F}"/>
                </a:ext>
              </a:extLst>
            </p:cNvPr>
            <p:cNvCxnSpPr>
              <a:cxnSpLocks/>
            </p:cNvCxnSpPr>
            <p:nvPr/>
          </p:nvCxnSpPr>
          <p:spPr>
            <a:xfrm>
              <a:off x="6235938" y="6544109"/>
              <a:ext cx="332509" cy="0"/>
            </a:xfrm>
            <a:prstGeom prst="straightConnector1">
              <a:avLst/>
            </a:prstGeom>
            <a:ln w="28575">
              <a:solidFill>
                <a:srgbClr val="95003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796617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32BF2C-2691-F9F9-5AD7-A72081D766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63"/>
          <a:stretch/>
        </p:blipFill>
        <p:spPr>
          <a:xfrm>
            <a:off x="11407582" y="97055"/>
            <a:ext cx="703891" cy="6089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6B7BC2-5CEA-266C-1CA9-0AB2A0CAF0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530" y="0"/>
            <a:ext cx="479822" cy="742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3782FE-B516-F6B6-13EB-8906D86003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111" y="151179"/>
            <a:ext cx="716104" cy="55486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2360D92-C563-A4F6-518A-3A82A3D4AD52}"/>
              </a:ext>
            </a:extLst>
          </p:cNvPr>
          <p:cNvSpPr/>
          <p:nvPr/>
        </p:nvSpPr>
        <p:spPr>
          <a:xfrm>
            <a:off x="0" y="6743272"/>
            <a:ext cx="12192000" cy="133964"/>
          </a:xfrm>
          <a:prstGeom prst="rect">
            <a:avLst/>
          </a:prstGeom>
          <a:solidFill>
            <a:srgbClr val="8C1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6E4DCDF-20C3-6718-6F0C-A436CEAFF227}"/>
              </a:ext>
            </a:extLst>
          </p:cNvPr>
          <p:cNvSpPr txBox="1"/>
          <p:nvPr/>
        </p:nvSpPr>
        <p:spPr>
          <a:xfrm>
            <a:off x="884635" y="151179"/>
            <a:ext cx="4168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 and Future Work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3F9B350-C752-F074-A188-C601EE1D5CE6}"/>
              </a:ext>
            </a:extLst>
          </p:cNvPr>
          <p:cNvSpPr/>
          <p:nvPr/>
        </p:nvSpPr>
        <p:spPr>
          <a:xfrm>
            <a:off x="5053264" y="318739"/>
            <a:ext cx="5602036" cy="57811"/>
          </a:xfrm>
          <a:prstGeom prst="rect">
            <a:avLst/>
          </a:prstGeom>
          <a:solidFill>
            <a:srgbClr val="F8BE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8BE25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7151443-73DE-B2D5-6E56-2B2187F5A671}"/>
              </a:ext>
            </a:extLst>
          </p:cNvPr>
          <p:cNvSpPr/>
          <p:nvPr/>
        </p:nvSpPr>
        <p:spPr>
          <a:xfrm>
            <a:off x="5053263" y="434558"/>
            <a:ext cx="5602036" cy="57811"/>
          </a:xfrm>
          <a:prstGeom prst="rect">
            <a:avLst/>
          </a:prstGeom>
          <a:solidFill>
            <a:srgbClr val="8C1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6EBC4D-F6E9-3F40-5BF6-6488D2274EB8}"/>
              </a:ext>
            </a:extLst>
          </p:cNvPr>
          <p:cNvSpPr txBox="1"/>
          <p:nvPr/>
        </p:nvSpPr>
        <p:spPr>
          <a:xfrm>
            <a:off x="504879" y="989420"/>
            <a:ext cx="737641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Conclusions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Pre-expanded microspheres have </a:t>
            </a:r>
            <a:r>
              <a:rPr lang="en-US" sz="2200" b="1" dirty="0"/>
              <a:t>good dispersal </a:t>
            </a:r>
            <a:r>
              <a:rPr lang="en-US" sz="2200" dirty="0"/>
              <a:t>(as seen in SEM images)</a:t>
            </a:r>
            <a:endParaRPr lang="en-US" sz="2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Dry expanded microspheres </a:t>
            </a:r>
            <a:r>
              <a:rPr lang="en-US" sz="2200" b="1" dirty="0"/>
              <a:t>increases</a:t>
            </a:r>
            <a:r>
              <a:rPr lang="en-US" sz="2200" dirty="0"/>
              <a:t> the </a:t>
            </a:r>
            <a:r>
              <a:rPr lang="en-US" sz="2200" b="1" dirty="0"/>
              <a:t>kinetics</a:t>
            </a:r>
            <a:r>
              <a:rPr lang="en-US" sz="2200" dirty="0"/>
              <a:t> of CO</a:t>
            </a:r>
            <a:r>
              <a:rPr lang="en-US" sz="2200" baseline="-25000" dirty="0"/>
              <a:t>2</a:t>
            </a:r>
            <a:r>
              <a:rPr lang="en-US" sz="2200" dirty="0"/>
              <a:t> uptake and sorption </a:t>
            </a:r>
            <a:r>
              <a:rPr lang="en-US" sz="2200" b="1" dirty="0"/>
              <a:t>capacity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Photopolymerization is best in a </a:t>
            </a:r>
            <a:r>
              <a:rPr lang="en-US" sz="2200" b="1" dirty="0"/>
              <a:t>silicon mold</a:t>
            </a:r>
            <a:r>
              <a:rPr lang="en-US" sz="2200" dirty="0"/>
              <a:t> rather than a vial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Humidity-swing is more energy efficient than current technology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F27825A-E491-D75A-46A7-A070B70DEA4D}"/>
              </a:ext>
            </a:extLst>
          </p:cNvPr>
          <p:cNvSpPr/>
          <p:nvPr/>
        </p:nvSpPr>
        <p:spPr>
          <a:xfrm>
            <a:off x="3858574" y="4412120"/>
            <a:ext cx="1748657" cy="55889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arallelogram 15">
            <a:extLst>
              <a:ext uri="{FF2B5EF4-FFF2-40B4-BE49-F238E27FC236}">
                <a16:creationId xmlns:a16="http://schemas.microsoft.com/office/drawing/2014/main" id="{D694BD0E-BAEB-23B7-638B-4F20AADACAD3}"/>
              </a:ext>
            </a:extLst>
          </p:cNvPr>
          <p:cNvSpPr/>
          <p:nvPr/>
        </p:nvSpPr>
        <p:spPr>
          <a:xfrm rot="9796064">
            <a:off x="3269189" y="4498922"/>
            <a:ext cx="682447" cy="540300"/>
          </a:xfrm>
          <a:prstGeom prst="parallelogram">
            <a:avLst>
              <a:gd name="adj" fmla="val 29637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488667B-1D5B-1F00-75EE-F5C29FED61EB}"/>
              </a:ext>
            </a:extLst>
          </p:cNvPr>
          <p:cNvSpPr txBox="1"/>
          <p:nvPr/>
        </p:nvSpPr>
        <p:spPr>
          <a:xfrm>
            <a:off x="2873130" y="5254939"/>
            <a:ext cx="334732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Silicon mold polymerization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BAC41EF-9137-3575-763A-5EF466BC4B2C}"/>
              </a:ext>
            </a:extLst>
          </p:cNvPr>
          <p:cNvCxnSpPr/>
          <p:nvPr/>
        </p:nvCxnSpPr>
        <p:spPr>
          <a:xfrm flipV="1">
            <a:off x="5118823" y="4843259"/>
            <a:ext cx="239596" cy="2827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699CC93C-63F5-77AD-1FE5-8FB81AE7CEC3}"/>
              </a:ext>
            </a:extLst>
          </p:cNvPr>
          <p:cNvSpPr/>
          <p:nvPr/>
        </p:nvSpPr>
        <p:spPr>
          <a:xfrm rot="9796064">
            <a:off x="5022056" y="4506149"/>
            <a:ext cx="674915" cy="534021"/>
          </a:xfrm>
          <a:prstGeom prst="parallelogram">
            <a:avLst>
              <a:gd name="adj" fmla="val 29637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0BD1E56-3581-8AB8-3790-95D633168967}"/>
              </a:ext>
            </a:extLst>
          </p:cNvPr>
          <p:cNvSpPr/>
          <p:nvPr/>
        </p:nvSpPr>
        <p:spPr>
          <a:xfrm>
            <a:off x="3366378" y="4803608"/>
            <a:ext cx="1746839" cy="3305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6D2D48A-3FE1-E960-F190-D7E3EC78C321}"/>
              </a:ext>
            </a:extLst>
          </p:cNvPr>
          <p:cNvSpPr/>
          <p:nvPr/>
        </p:nvSpPr>
        <p:spPr>
          <a:xfrm>
            <a:off x="3366378" y="4567123"/>
            <a:ext cx="1746839" cy="558897"/>
          </a:xfrm>
          <a:prstGeom prst="rect">
            <a:avLst/>
          </a:prstGeom>
          <a:solidFill>
            <a:srgbClr val="4472C4">
              <a:alpha val="53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E71B8AA-170F-8462-6101-757EC89D7FBB}"/>
              </a:ext>
            </a:extLst>
          </p:cNvPr>
          <p:cNvCxnSpPr>
            <a:cxnSpLocks/>
          </p:cNvCxnSpPr>
          <p:nvPr/>
        </p:nvCxnSpPr>
        <p:spPr>
          <a:xfrm>
            <a:off x="4732898" y="3958375"/>
            <a:ext cx="0" cy="39893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6166853-91D6-7307-945B-A9CCDBA6A9FE}"/>
              </a:ext>
            </a:extLst>
          </p:cNvPr>
          <p:cNvSpPr txBox="1"/>
          <p:nvPr/>
        </p:nvSpPr>
        <p:spPr>
          <a:xfrm>
            <a:off x="4263188" y="3939713"/>
            <a:ext cx="469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UV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FF89302-BD85-BC25-B827-45C97E909D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389" y="2770738"/>
            <a:ext cx="4373500" cy="212365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E8C7673-95C9-BE7E-68FA-24C9B739C1E2}"/>
              </a:ext>
            </a:extLst>
          </p:cNvPr>
          <p:cNvSpPr txBox="1"/>
          <p:nvPr/>
        </p:nvSpPr>
        <p:spPr>
          <a:xfrm>
            <a:off x="9706981" y="1329567"/>
            <a:ext cx="239293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SEM image of 1 % (w/w) dry expanded microspheres</a:t>
            </a:r>
          </a:p>
          <a:p>
            <a:pPr algn="ctr"/>
            <a:r>
              <a:rPr lang="en-US" sz="1400" dirty="0"/>
              <a:t>(500 µm scale, 80x magnification)</a:t>
            </a:r>
          </a:p>
          <a:p>
            <a:pPr algn="ctr"/>
            <a:endParaRPr lang="en-US" sz="1400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A15A6C2-2465-B2A0-40EC-50FE4E2596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977" y="981624"/>
            <a:ext cx="1726004" cy="15877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7D26CD-E100-6F14-9622-CCA476F135D0}"/>
              </a:ext>
            </a:extLst>
          </p:cNvPr>
          <p:cNvSpPr txBox="1"/>
          <p:nvPr/>
        </p:nvSpPr>
        <p:spPr>
          <a:xfrm>
            <a:off x="11699203" y="630023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5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1EFDDF3-97FE-9739-2177-0F28A8242592}"/>
              </a:ext>
            </a:extLst>
          </p:cNvPr>
          <p:cNvGrpSpPr/>
          <p:nvPr/>
        </p:nvGrpSpPr>
        <p:grpSpPr>
          <a:xfrm>
            <a:off x="191111" y="6337148"/>
            <a:ext cx="12917980" cy="369332"/>
            <a:chOff x="191111" y="6337148"/>
            <a:chExt cx="12917980" cy="36933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A2550C6-BEB7-6C38-5BB2-673ED3610B38}"/>
                </a:ext>
              </a:extLst>
            </p:cNvPr>
            <p:cNvGrpSpPr/>
            <p:nvPr/>
          </p:nvGrpSpPr>
          <p:grpSpPr>
            <a:xfrm>
              <a:off x="191111" y="6337148"/>
              <a:ext cx="12917980" cy="369332"/>
              <a:chOff x="-559201" y="6282063"/>
              <a:chExt cx="12917980" cy="369332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29724C2-73B4-851A-96EC-A217F5A108BF}"/>
                  </a:ext>
                </a:extLst>
              </p:cNvPr>
              <p:cNvSpPr txBox="1"/>
              <p:nvPr/>
            </p:nvSpPr>
            <p:spPr>
              <a:xfrm>
                <a:off x="-559201" y="6282063"/>
                <a:ext cx="129179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cs typeface="Times New Roman" panose="02020603050405020304" pitchFamily="18" charset="0"/>
                  </a:rPr>
                  <a:t>Motivation          Synthesis &amp; Results          CO</a:t>
                </a:r>
                <a:r>
                  <a:rPr lang="en-US" b="1" baseline="-25000" dirty="0">
                    <a:cs typeface="Times New Roman" panose="02020603050405020304" pitchFamily="18" charset="0"/>
                  </a:rPr>
                  <a:t>2</a:t>
                </a:r>
                <a:r>
                  <a:rPr lang="en-US" b="1" dirty="0">
                    <a:cs typeface="Times New Roman" panose="02020603050405020304" pitchFamily="18" charset="0"/>
                  </a:rPr>
                  <a:t> Testing          Energy Efficiency          </a:t>
                </a:r>
                <a:r>
                  <a:rPr lang="en-US" b="1" dirty="0">
                    <a:solidFill>
                      <a:schemeClr val="bg1"/>
                    </a:solidFill>
                    <a:highlight>
                      <a:srgbClr val="8C1D40"/>
                    </a:highlight>
                    <a:cs typeface="Times New Roman" panose="02020603050405020304" pitchFamily="18" charset="0"/>
                  </a:rPr>
                  <a:t>Conclusions &amp; Future Work</a:t>
                </a:r>
                <a:r>
                  <a:rPr lang="en-US" b="1" dirty="0">
                    <a:cs typeface="Times New Roman" panose="02020603050405020304" pitchFamily="18" charset="0"/>
                  </a:rPr>
                  <a:t>         	 </a:t>
                </a:r>
              </a:p>
            </p:txBody>
          </p: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E4597A41-C0D6-B159-13D1-C2E5A57C9B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83151" y="6470058"/>
                <a:ext cx="332509" cy="0"/>
              </a:xfrm>
              <a:prstGeom prst="straightConnector1">
                <a:avLst/>
              </a:prstGeom>
              <a:ln w="28575">
                <a:solidFill>
                  <a:srgbClr val="95003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771C7A0A-B326-AEA8-1DD8-D16B854297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17772" y="6489024"/>
                <a:ext cx="332509" cy="0"/>
              </a:xfrm>
              <a:prstGeom prst="straightConnector1">
                <a:avLst/>
              </a:prstGeom>
              <a:ln w="28575">
                <a:solidFill>
                  <a:srgbClr val="95003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7B648922-98D5-E909-D40F-993246F897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17390" y="6483389"/>
                <a:ext cx="332509" cy="0"/>
              </a:xfrm>
              <a:prstGeom prst="straightConnector1">
                <a:avLst/>
              </a:prstGeom>
              <a:ln w="28575">
                <a:solidFill>
                  <a:srgbClr val="95003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40760AC4-BEAE-DC01-6B18-29BF8FC54A05}"/>
                </a:ext>
              </a:extLst>
            </p:cNvPr>
            <p:cNvCxnSpPr>
              <a:cxnSpLocks/>
            </p:cNvCxnSpPr>
            <p:nvPr/>
          </p:nvCxnSpPr>
          <p:spPr>
            <a:xfrm>
              <a:off x="6235938" y="6544109"/>
              <a:ext cx="332509" cy="0"/>
            </a:xfrm>
            <a:prstGeom prst="straightConnector1">
              <a:avLst/>
            </a:prstGeom>
            <a:ln w="28575">
              <a:solidFill>
                <a:srgbClr val="95003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033644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32BF2C-2691-F9F9-5AD7-A72081D766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63"/>
          <a:stretch/>
        </p:blipFill>
        <p:spPr>
          <a:xfrm>
            <a:off x="11407582" y="97055"/>
            <a:ext cx="703891" cy="6089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6B7BC2-5CEA-266C-1CA9-0AB2A0CAF0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530" y="0"/>
            <a:ext cx="479822" cy="742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3782FE-B516-F6B6-13EB-8906D86003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111" y="151179"/>
            <a:ext cx="716104" cy="55486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2360D92-C563-A4F6-518A-3A82A3D4AD52}"/>
              </a:ext>
            </a:extLst>
          </p:cNvPr>
          <p:cNvSpPr/>
          <p:nvPr/>
        </p:nvSpPr>
        <p:spPr>
          <a:xfrm>
            <a:off x="0" y="6743272"/>
            <a:ext cx="12192000" cy="133964"/>
          </a:xfrm>
          <a:prstGeom prst="rect">
            <a:avLst/>
          </a:prstGeom>
          <a:solidFill>
            <a:srgbClr val="8C1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6E4DCDF-20C3-6718-6F0C-A436CEAFF227}"/>
              </a:ext>
            </a:extLst>
          </p:cNvPr>
          <p:cNvSpPr txBox="1"/>
          <p:nvPr/>
        </p:nvSpPr>
        <p:spPr>
          <a:xfrm>
            <a:off x="884635" y="151179"/>
            <a:ext cx="2358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Motivation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3F9B350-C752-F074-A188-C601EE1D5CE6}"/>
              </a:ext>
            </a:extLst>
          </p:cNvPr>
          <p:cNvSpPr/>
          <p:nvPr/>
        </p:nvSpPr>
        <p:spPr>
          <a:xfrm>
            <a:off x="3188179" y="318739"/>
            <a:ext cx="7467121" cy="54317"/>
          </a:xfrm>
          <a:prstGeom prst="rect">
            <a:avLst/>
          </a:prstGeom>
          <a:solidFill>
            <a:srgbClr val="F8BE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8BE25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7151443-73DE-B2D5-6E56-2B2187F5A671}"/>
              </a:ext>
            </a:extLst>
          </p:cNvPr>
          <p:cNvSpPr/>
          <p:nvPr/>
        </p:nvSpPr>
        <p:spPr>
          <a:xfrm>
            <a:off x="3188178" y="434558"/>
            <a:ext cx="7467121" cy="54317"/>
          </a:xfrm>
          <a:prstGeom prst="rect">
            <a:avLst/>
          </a:prstGeom>
          <a:solidFill>
            <a:srgbClr val="8C1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1AD498-C4DB-4FC5-23F8-C490580D2575}"/>
              </a:ext>
            </a:extLst>
          </p:cNvPr>
          <p:cNvSpPr txBox="1"/>
          <p:nvPr/>
        </p:nvSpPr>
        <p:spPr>
          <a:xfrm>
            <a:off x="404008" y="720825"/>
            <a:ext cx="733296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113" lvl="1" algn="ctr"/>
            <a:r>
              <a:rPr lang="en-US" sz="2000" u="sng" dirty="0"/>
              <a:t>Problems</a:t>
            </a:r>
          </a:p>
          <a:p>
            <a:pPr marL="296863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Elevated CO</a:t>
            </a:r>
            <a:r>
              <a:rPr lang="en-US" sz="2000" baseline="-25000" dirty="0"/>
              <a:t>2</a:t>
            </a:r>
            <a:r>
              <a:rPr lang="en-US" sz="2000" dirty="0"/>
              <a:t> levels lead to adverse health affects</a:t>
            </a:r>
          </a:p>
          <a:p>
            <a:pPr marL="296863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Zeolite issues: dusting and water uptake</a:t>
            </a:r>
          </a:p>
          <a:p>
            <a:pPr marL="296863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High temperature regeneration, which is not energy efficient</a:t>
            </a:r>
          </a:p>
          <a:p>
            <a:pPr marL="11113" lvl="1"/>
            <a:endParaRPr lang="en-US" sz="2000" dirty="0"/>
          </a:p>
          <a:p>
            <a:pPr marL="11113" lvl="1"/>
            <a:r>
              <a:rPr lang="en-US" sz="2000" dirty="0"/>
              <a:t>Necessary requirements: high efficiency, low energy usage, high structural strength, no dusting with water</a:t>
            </a:r>
          </a:p>
          <a:p>
            <a:pPr marL="296863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11113" lvl="1" algn="ctr"/>
            <a:r>
              <a:rPr lang="en-US" sz="2000" u="sng" dirty="0"/>
              <a:t>Research Question</a:t>
            </a:r>
          </a:p>
          <a:p>
            <a:pPr marL="11113" lvl="1" algn="ctr"/>
            <a:r>
              <a:rPr lang="en-US" sz="2000" dirty="0"/>
              <a:t>How does the addition of </a:t>
            </a:r>
            <a:r>
              <a:rPr lang="en-US" sz="2000" dirty="0" err="1"/>
              <a:t>Expancel</a:t>
            </a:r>
            <a:r>
              <a:rPr lang="en-US" sz="2000" dirty="0"/>
              <a:t> microspheres impact a polymer designed for CO</a:t>
            </a:r>
            <a:r>
              <a:rPr lang="en-US" sz="2000" baseline="-25000" dirty="0"/>
              <a:t>2</a:t>
            </a:r>
            <a:r>
              <a:rPr lang="en-US" sz="2000" dirty="0"/>
              <a:t> capture, using a humidity-swing system?</a:t>
            </a:r>
          </a:p>
          <a:p>
            <a:pPr marL="11113" lvl="1" algn="ctr"/>
            <a:endParaRPr lang="en-US" sz="2000" dirty="0"/>
          </a:p>
          <a:p>
            <a:pPr marL="296863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Addition of the spheres likely increases the available active sites for CO</a:t>
            </a:r>
            <a:r>
              <a:rPr lang="en-US" sz="2000" baseline="-25000" dirty="0"/>
              <a:t>2</a:t>
            </a:r>
            <a:r>
              <a:rPr lang="en-US" sz="2000" dirty="0"/>
              <a:t> capture</a:t>
            </a:r>
          </a:p>
          <a:p>
            <a:pPr marL="754063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Expand until rupture – makes porous foam structure</a:t>
            </a:r>
          </a:p>
          <a:p>
            <a:pPr marL="754063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Expanded spheres, increase surface area</a:t>
            </a:r>
          </a:p>
          <a:p>
            <a:pPr marL="296863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Dry Unexpanded (DU) vs Dry Expanded (DE) Microspheres</a:t>
            </a:r>
          </a:p>
          <a:p>
            <a:pPr marL="296863" lvl="1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FD123D31-8258-B672-079D-C70314C0B7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304" y="986601"/>
            <a:ext cx="3609650" cy="244239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9" name="Text Box 3">
            <a:extLst>
              <a:ext uri="{FF2B5EF4-FFF2-40B4-BE49-F238E27FC236}">
                <a16:creationId xmlns:a16="http://schemas.microsoft.com/office/drawing/2014/main" id="{44998C14-99B8-57EB-229E-B82C35AE34CD}"/>
              </a:ext>
            </a:extLst>
          </p:cNvPr>
          <p:cNvSpPr txBox="1"/>
          <p:nvPr/>
        </p:nvSpPr>
        <p:spPr>
          <a:xfrm>
            <a:off x="7660304" y="3479169"/>
            <a:ext cx="3426575" cy="345396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2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Figure 1</a:t>
            </a:r>
            <a:r>
              <a:rPr lang="en-US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Microsphere expansion graphic from </a:t>
            </a:r>
            <a:r>
              <a:rPr lang="en-US" sz="12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Nouryon</a:t>
            </a:r>
            <a:r>
              <a:rPr lang="en-US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04B581B-D43A-5D9F-0223-857C02F2DE65}"/>
              </a:ext>
            </a:extLst>
          </p:cNvPr>
          <p:cNvGrpSpPr/>
          <p:nvPr/>
        </p:nvGrpSpPr>
        <p:grpSpPr>
          <a:xfrm>
            <a:off x="191111" y="6337148"/>
            <a:ext cx="12917980" cy="369332"/>
            <a:chOff x="191111" y="6337148"/>
            <a:chExt cx="12917980" cy="36933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D8BD1E7-7BCE-CB16-17FC-7B8DB5EA2BF9}"/>
                </a:ext>
              </a:extLst>
            </p:cNvPr>
            <p:cNvGrpSpPr/>
            <p:nvPr/>
          </p:nvGrpSpPr>
          <p:grpSpPr>
            <a:xfrm>
              <a:off x="191111" y="6337148"/>
              <a:ext cx="12917980" cy="369332"/>
              <a:chOff x="-559201" y="6282063"/>
              <a:chExt cx="12917980" cy="369332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C0A6306-547F-5834-863E-33567E40501F}"/>
                  </a:ext>
                </a:extLst>
              </p:cNvPr>
              <p:cNvSpPr txBox="1"/>
              <p:nvPr/>
            </p:nvSpPr>
            <p:spPr>
              <a:xfrm>
                <a:off x="-559201" y="6282063"/>
                <a:ext cx="129179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bg1"/>
                    </a:solidFill>
                    <a:highlight>
                      <a:srgbClr val="8C1D40"/>
                    </a:highlight>
                    <a:cs typeface="Times New Roman" panose="02020603050405020304" pitchFamily="18" charset="0"/>
                  </a:rPr>
                  <a:t>Motivation</a:t>
                </a:r>
                <a:r>
                  <a:rPr lang="en-US" b="1" dirty="0">
                    <a:cs typeface="Times New Roman" panose="02020603050405020304" pitchFamily="18" charset="0"/>
                  </a:rPr>
                  <a:t>          Synthesis &amp; Results          CO</a:t>
                </a:r>
                <a:r>
                  <a:rPr lang="en-US" b="1" baseline="-25000" dirty="0">
                    <a:cs typeface="Times New Roman" panose="02020603050405020304" pitchFamily="18" charset="0"/>
                  </a:rPr>
                  <a:t>2</a:t>
                </a:r>
                <a:r>
                  <a:rPr lang="en-US" b="1" dirty="0">
                    <a:cs typeface="Times New Roman" panose="02020603050405020304" pitchFamily="18" charset="0"/>
                  </a:rPr>
                  <a:t> Testing          Energy Efficiency          Conclusions &amp; Future Work          	 </a:t>
                </a:r>
              </a:p>
            </p:txBody>
          </p: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A6651DB7-38B9-103F-B978-C169924578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83151" y="6470058"/>
                <a:ext cx="332509" cy="0"/>
              </a:xfrm>
              <a:prstGeom prst="straightConnector1">
                <a:avLst/>
              </a:prstGeom>
              <a:ln w="28575">
                <a:solidFill>
                  <a:srgbClr val="95003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8FCB1F1F-0F29-7886-6624-2103D99D15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17772" y="6489024"/>
                <a:ext cx="332509" cy="0"/>
              </a:xfrm>
              <a:prstGeom prst="straightConnector1">
                <a:avLst/>
              </a:prstGeom>
              <a:ln w="28575">
                <a:solidFill>
                  <a:srgbClr val="95003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D9209CF2-4E1E-929C-992F-C8C3273A9A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17390" y="6483389"/>
                <a:ext cx="332509" cy="0"/>
              </a:xfrm>
              <a:prstGeom prst="straightConnector1">
                <a:avLst/>
              </a:prstGeom>
              <a:ln w="28575">
                <a:solidFill>
                  <a:srgbClr val="95003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F3D36946-7882-EB7A-5AD6-6ED996900D47}"/>
                </a:ext>
              </a:extLst>
            </p:cNvPr>
            <p:cNvCxnSpPr>
              <a:cxnSpLocks/>
            </p:cNvCxnSpPr>
            <p:nvPr/>
          </p:nvCxnSpPr>
          <p:spPr>
            <a:xfrm>
              <a:off x="6235938" y="6544109"/>
              <a:ext cx="332509" cy="0"/>
            </a:xfrm>
            <a:prstGeom prst="straightConnector1">
              <a:avLst/>
            </a:prstGeom>
            <a:ln w="28575">
              <a:solidFill>
                <a:srgbClr val="95003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145912E4-AF22-5D5C-36AE-CF0F1877290B}"/>
              </a:ext>
            </a:extLst>
          </p:cNvPr>
          <p:cNvSpPr txBox="1"/>
          <p:nvPr/>
        </p:nvSpPr>
        <p:spPr>
          <a:xfrm>
            <a:off x="11699203" y="630023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1DB4633-AFCF-686F-F765-DA7BDA1F9AC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0000"/>
          <a:stretch/>
        </p:blipFill>
        <p:spPr>
          <a:xfrm>
            <a:off x="7736971" y="3979409"/>
            <a:ext cx="2287208" cy="220833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0" name="Text Box 3">
            <a:extLst>
              <a:ext uri="{FF2B5EF4-FFF2-40B4-BE49-F238E27FC236}">
                <a16:creationId xmlns:a16="http://schemas.microsoft.com/office/drawing/2014/main" id="{0A4E9598-BF85-ABB3-D5EA-5AA7110E9ED3}"/>
              </a:ext>
            </a:extLst>
          </p:cNvPr>
          <p:cNvSpPr txBox="1"/>
          <p:nvPr/>
        </p:nvSpPr>
        <p:spPr>
          <a:xfrm>
            <a:off x="10077482" y="4372899"/>
            <a:ext cx="2033991" cy="345396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2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Figure 2</a:t>
            </a:r>
            <a:r>
              <a:rPr lang="en-US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Dry microspheres image from </a:t>
            </a:r>
            <a:r>
              <a:rPr lang="en-US" sz="12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Nouryon</a:t>
            </a:r>
            <a:r>
              <a:rPr lang="en-US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4187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32BF2C-2691-F9F9-5AD7-A72081D766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63"/>
          <a:stretch/>
        </p:blipFill>
        <p:spPr>
          <a:xfrm>
            <a:off x="11407582" y="97055"/>
            <a:ext cx="703891" cy="6089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6B7BC2-5CEA-266C-1CA9-0AB2A0CAF0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530" y="0"/>
            <a:ext cx="479822" cy="742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3782FE-B516-F6B6-13EB-8906D86003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111" y="151179"/>
            <a:ext cx="716104" cy="55486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2360D92-C563-A4F6-518A-3A82A3D4AD52}"/>
              </a:ext>
            </a:extLst>
          </p:cNvPr>
          <p:cNvSpPr/>
          <p:nvPr/>
        </p:nvSpPr>
        <p:spPr>
          <a:xfrm>
            <a:off x="0" y="6743272"/>
            <a:ext cx="12192000" cy="133964"/>
          </a:xfrm>
          <a:prstGeom prst="rect">
            <a:avLst/>
          </a:prstGeom>
          <a:solidFill>
            <a:srgbClr val="8C1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6E4DCDF-20C3-6718-6F0C-A436CEAFF227}"/>
              </a:ext>
            </a:extLst>
          </p:cNvPr>
          <p:cNvSpPr txBox="1"/>
          <p:nvPr/>
        </p:nvSpPr>
        <p:spPr>
          <a:xfrm>
            <a:off x="884635" y="151179"/>
            <a:ext cx="4168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 and Future Work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3F9B350-C752-F074-A188-C601EE1D5CE6}"/>
              </a:ext>
            </a:extLst>
          </p:cNvPr>
          <p:cNvSpPr/>
          <p:nvPr/>
        </p:nvSpPr>
        <p:spPr>
          <a:xfrm>
            <a:off x="5053264" y="318739"/>
            <a:ext cx="5602036" cy="57811"/>
          </a:xfrm>
          <a:prstGeom prst="rect">
            <a:avLst/>
          </a:prstGeom>
          <a:solidFill>
            <a:srgbClr val="F8BE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8BE25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7151443-73DE-B2D5-6E56-2B2187F5A671}"/>
              </a:ext>
            </a:extLst>
          </p:cNvPr>
          <p:cNvSpPr/>
          <p:nvPr/>
        </p:nvSpPr>
        <p:spPr>
          <a:xfrm>
            <a:off x="5053263" y="434558"/>
            <a:ext cx="5602036" cy="57811"/>
          </a:xfrm>
          <a:prstGeom prst="rect">
            <a:avLst/>
          </a:prstGeom>
          <a:solidFill>
            <a:srgbClr val="8C1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6EBC4D-F6E9-3F40-5BF6-6488D2274EB8}"/>
              </a:ext>
            </a:extLst>
          </p:cNvPr>
          <p:cNvSpPr txBox="1"/>
          <p:nvPr/>
        </p:nvSpPr>
        <p:spPr>
          <a:xfrm>
            <a:off x="504879" y="989420"/>
            <a:ext cx="737641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Conclusions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Pre-expanded microspheres have </a:t>
            </a:r>
            <a:r>
              <a:rPr lang="en-US" sz="2200" b="1" dirty="0"/>
              <a:t>good dispersal </a:t>
            </a:r>
            <a:r>
              <a:rPr lang="en-US" sz="2200" dirty="0"/>
              <a:t>(as seen in SEM images)</a:t>
            </a:r>
            <a:endParaRPr lang="en-US" sz="2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Dry expanded microspheres </a:t>
            </a:r>
            <a:r>
              <a:rPr lang="en-US" sz="2200" b="1" dirty="0"/>
              <a:t>increases</a:t>
            </a:r>
            <a:r>
              <a:rPr lang="en-US" sz="2200" dirty="0"/>
              <a:t> the </a:t>
            </a:r>
            <a:r>
              <a:rPr lang="en-US" sz="2200" b="1" dirty="0"/>
              <a:t>kinetics</a:t>
            </a:r>
            <a:r>
              <a:rPr lang="en-US" sz="2200" dirty="0"/>
              <a:t> of CO</a:t>
            </a:r>
            <a:r>
              <a:rPr lang="en-US" sz="2200" baseline="-25000" dirty="0"/>
              <a:t>2</a:t>
            </a:r>
            <a:r>
              <a:rPr lang="en-US" sz="2200" dirty="0"/>
              <a:t> uptake and sorption </a:t>
            </a:r>
            <a:r>
              <a:rPr lang="en-US" sz="2200" b="1" dirty="0"/>
              <a:t>capacity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Photopolymerization is best in a </a:t>
            </a:r>
            <a:r>
              <a:rPr lang="en-US" sz="2200" b="1" dirty="0"/>
              <a:t>silicon mold</a:t>
            </a:r>
            <a:r>
              <a:rPr lang="en-US" sz="2200" dirty="0"/>
              <a:t> rather than a vial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Humidity-swing is more </a:t>
            </a:r>
            <a:r>
              <a:rPr lang="en-US" sz="2200" b="1" dirty="0"/>
              <a:t>energy efficient</a:t>
            </a:r>
            <a:r>
              <a:rPr lang="en-US" sz="2200" dirty="0"/>
              <a:t> than current technology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F27825A-E491-D75A-46A7-A070B70DEA4D}"/>
              </a:ext>
            </a:extLst>
          </p:cNvPr>
          <p:cNvSpPr/>
          <p:nvPr/>
        </p:nvSpPr>
        <p:spPr>
          <a:xfrm>
            <a:off x="3858574" y="4412120"/>
            <a:ext cx="1748657" cy="55889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arallelogram 15">
            <a:extLst>
              <a:ext uri="{FF2B5EF4-FFF2-40B4-BE49-F238E27FC236}">
                <a16:creationId xmlns:a16="http://schemas.microsoft.com/office/drawing/2014/main" id="{D694BD0E-BAEB-23B7-638B-4F20AADACAD3}"/>
              </a:ext>
            </a:extLst>
          </p:cNvPr>
          <p:cNvSpPr/>
          <p:nvPr/>
        </p:nvSpPr>
        <p:spPr>
          <a:xfrm rot="9796064">
            <a:off x="3269189" y="4498922"/>
            <a:ext cx="682447" cy="540300"/>
          </a:xfrm>
          <a:prstGeom prst="parallelogram">
            <a:avLst>
              <a:gd name="adj" fmla="val 29637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488667B-1D5B-1F00-75EE-F5C29FED61EB}"/>
              </a:ext>
            </a:extLst>
          </p:cNvPr>
          <p:cNvSpPr txBox="1"/>
          <p:nvPr/>
        </p:nvSpPr>
        <p:spPr>
          <a:xfrm>
            <a:off x="2873130" y="5254939"/>
            <a:ext cx="334732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Silicon mold polymerization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BAC41EF-9137-3575-763A-5EF466BC4B2C}"/>
              </a:ext>
            </a:extLst>
          </p:cNvPr>
          <p:cNvCxnSpPr/>
          <p:nvPr/>
        </p:nvCxnSpPr>
        <p:spPr>
          <a:xfrm flipV="1">
            <a:off x="5118823" y="4843259"/>
            <a:ext cx="239596" cy="2827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699CC93C-63F5-77AD-1FE5-8FB81AE7CEC3}"/>
              </a:ext>
            </a:extLst>
          </p:cNvPr>
          <p:cNvSpPr/>
          <p:nvPr/>
        </p:nvSpPr>
        <p:spPr>
          <a:xfrm rot="9796064">
            <a:off x="5022056" y="4506149"/>
            <a:ext cx="674915" cy="534021"/>
          </a:xfrm>
          <a:prstGeom prst="parallelogram">
            <a:avLst>
              <a:gd name="adj" fmla="val 29637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0BD1E56-3581-8AB8-3790-95D633168967}"/>
              </a:ext>
            </a:extLst>
          </p:cNvPr>
          <p:cNvSpPr/>
          <p:nvPr/>
        </p:nvSpPr>
        <p:spPr>
          <a:xfrm>
            <a:off x="3366378" y="4803608"/>
            <a:ext cx="1746839" cy="3305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6D2D48A-3FE1-E960-F190-D7E3EC78C321}"/>
              </a:ext>
            </a:extLst>
          </p:cNvPr>
          <p:cNvSpPr/>
          <p:nvPr/>
        </p:nvSpPr>
        <p:spPr>
          <a:xfrm>
            <a:off x="3366378" y="4567123"/>
            <a:ext cx="1746839" cy="558897"/>
          </a:xfrm>
          <a:prstGeom prst="rect">
            <a:avLst/>
          </a:prstGeom>
          <a:solidFill>
            <a:srgbClr val="4472C4">
              <a:alpha val="53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E71B8AA-170F-8462-6101-757EC89D7FBB}"/>
              </a:ext>
            </a:extLst>
          </p:cNvPr>
          <p:cNvCxnSpPr>
            <a:cxnSpLocks/>
          </p:cNvCxnSpPr>
          <p:nvPr/>
        </p:nvCxnSpPr>
        <p:spPr>
          <a:xfrm>
            <a:off x="4732898" y="3958375"/>
            <a:ext cx="0" cy="39893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6166853-91D6-7307-945B-A9CCDBA6A9FE}"/>
              </a:ext>
            </a:extLst>
          </p:cNvPr>
          <p:cNvSpPr txBox="1"/>
          <p:nvPr/>
        </p:nvSpPr>
        <p:spPr>
          <a:xfrm>
            <a:off x="4263188" y="3939713"/>
            <a:ext cx="469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UV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FF89302-BD85-BC25-B827-45C97E909D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389" y="2770738"/>
            <a:ext cx="4373500" cy="212365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E8C7673-95C9-BE7E-68FA-24C9B739C1E2}"/>
              </a:ext>
            </a:extLst>
          </p:cNvPr>
          <p:cNvSpPr txBox="1"/>
          <p:nvPr/>
        </p:nvSpPr>
        <p:spPr>
          <a:xfrm>
            <a:off x="9706981" y="1329567"/>
            <a:ext cx="239293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SEM image of 1 % (w/w) dry expanded microspheres</a:t>
            </a:r>
          </a:p>
          <a:p>
            <a:pPr algn="ctr"/>
            <a:r>
              <a:rPr lang="en-US" sz="1400" dirty="0"/>
              <a:t>(500 µm scale, 80x magnification)</a:t>
            </a:r>
          </a:p>
          <a:p>
            <a:pPr algn="ctr"/>
            <a:endParaRPr lang="en-US" sz="1400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A15A6C2-2465-B2A0-40EC-50FE4E2596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977" y="981624"/>
            <a:ext cx="1726004" cy="15877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7D26CD-E100-6F14-9622-CCA476F135D0}"/>
              </a:ext>
            </a:extLst>
          </p:cNvPr>
          <p:cNvSpPr txBox="1"/>
          <p:nvPr/>
        </p:nvSpPr>
        <p:spPr>
          <a:xfrm>
            <a:off x="11699203" y="630023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5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1EFDDF3-97FE-9739-2177-0F28A8242592}"/>
              </a:ext>
            </a:extLst>
          </p:cNvPr>
          <p:cNvGrpSpPr/>
          <p:nvPr/>
        </p:nvGrpSpPr>
        <p:grpSpPr>
          <a:xfrm>
            <a:off x="191111" y="6337148"/>
            <a:ext cx="12917980" cy="369332"/>
            <a:chOff x="191111" y="6337148"/>
            <a:chExt cx="12917980" cy="36933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A2550C6-BEB7-6C38-5BB2-673ED3610B38}"/>
                </a:ext>
              </a:extLst>
            </p:cNvPr>
            <p:cNvGrpSpPr/>
            <p:nvPr/>
          </p:nvGrpSpPr>
          <p:grpSpPr>
            <a:xfrm>
              <a:off x="191111" y="6337148"/>
              <a:ext cx="12917980" cy="369332"/>
              <a:chOff x="-559201" y="6282063"/>
              <a:chExt cx="12917980" cy="369332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29724C2-73B4-851A-96EC-A217F5A108BF}"/>
                  </a:ext>
                </a:extLst>
              </p:cNvPr>
              <p:cNvSpPr txBox="1"/>
              <p:nvPr/>
            </p:nvSpPr>
            <p:spPr>
              <a:xfrm>
                <a:off x="-559201" y="6282063"/>
                <a:ext cx="129179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cs typeface="Times New Roman" panose="02020603050405020304" pitchFamily="18" charset="0"/>
                  </a:rPr>
                  <a:t>Motivation          Synthesis &amp; Results          CO</a:t>
                </a:r>
                <a:r>
                  <a:rPr lang="en-US" b="1" baseline="-25000" dirty="0">
                    <a:cs typeface="Times New Roman" panose="02020603050405020304" pitchFamily="18" charset="0"/>
                  </a:rPr>
                  <a:t>2</a:t>
                </a:r>
                <a:r>
                  <a:rPr lang="en-US" b="1" dirty="0">
                    <a:cs typeface="Times New Roman" panose="02020603050405020304" pitchFamily="18" charset="0"/>
                  </a:rPr>
                  <a:t> Testing          Energy Efficiency          </a:t>
                </a:r>
                <a:r>
                  <a:rPr lang="en-US" b="1" dirty="0">
                    <a:solidFill>
                      <a:schemeClr val="bg1"/>
                    </a:solidFill>
                    <a:highlight>
                      <a:srgbClr val="8C1D40"/>
                    </a:highlight>
                    <a:cs typeface="Times New Roman" panose="02020603050405020304" pitchFamily="18" charset="0"/>
                  </a:rPr>
                  <a:t>Conclusions &amp; Future Work</a:t>
                </a:r>
                <a:r>
                  <a:rPr lang="en-US" b="1" dirty="0">
                    <a:cs typeface="Times New Roman" panose="02020603050405020304" pitchFamily="18" charset="0"/>
                  </a:rPr>
                  <a:t>         	 </a:t>
                </a:r>
              </a:p>
            </p:txBody>
          </p: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E4597A41-C0D6-B159-13D1-C2E5A57C9B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83151" y="6470058"/>
                <a:ext cx="332509" cy="0"/>
              </a:xfrm>
              <a:prstGeom prst="straightConnector1">
                <a:avLst/>
              </a:prstGeom>
              <a:ln w="28575">
                <a:solidFill>
                  <a:srgbClr val="95003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771C7A0A-B326-AEA8-1DD8-D16B854297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17772" y="6489024"/>
                <a:ext cx="332509" cy="0"/>
              </a:xfrm>
              <a:prstGeom prst="straightConnector1">
                <a:avLst/>
              </a:prstGeom>
              <a:ln w="28575">
                <a:solidFill>
                  <a:srgbClr val="95003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7B648922-98D5-E909-D40F-993246F897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17390" y="6483389"/>
                <a:ext cx="332509" cy="0"/>
              </a:xfrm>
              <a:prstGeom prst="straightConnector1">
                <a:avLst/>
              </a:prstGeom>
              <a:ln w="28575">
                <a:solidFill>
                  <a:srgbClr val="95003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40760AC4-BEAE-DC01-6B18-29BF8FC54A05}"/>
                </a:ext>
              </a:extLst>
            </p:cNvPr>
            <p:cNvCxnSpPr>
              <a:cxnSpLocks/>
            </p:cNvCxnSpPr>
            <p:nvPr/>
          </p:nvCxnSpPr>
          <p:spPr>
            <a:xfrm>
              <a:off x="6235938" y="6544109"/>
              <a:ext cx="332509" cy="0"/>
            </a:xfrm>
            <a:prstGeom prst="straightConnector1">
              <a:avLst/>
            </a:prstGeom>
            <a:ln w="28575">
              <a:solidFill>
                <a:srgbClr val="95003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304438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32BF2C-2691-F9F9-5AD7-A72081D766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63"/>
          <a:stretch/>
        </p:blipFill>
        <p:spPr>
          <a:xfrm>
            <a:off x="11407582" y="97055"/>
            <a:ext cx="703891" cy="6089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6B7BC2-5CEA-266C-1CA9-0AB2A0CAF0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530" y="0"/>
            <a:ext cx="479822" cy="742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3782FE-B516-F6B6-13EB-8906D86003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111" y="151179"/>
            <a:ext cx="716104" cy="55486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2360D92-C563-A4F6-518A-3A82A3D4AD52}"/>
              </a:ext>
            </a:extLst>
          </p:cNvPr>
          <p:cNvSpPr/>
          <p:nvPr/>
        </p:nvSpPr>
        <p:spPr>
          <a:xfrm>
            <a:off x="0" y="6743272"/>
            <a:ext cx="12192000" cy="133964"/>
          </a:xfrm>
          <a:prstGeom prst="rect">
            <a:avLst/>
          </a:prstGeom>
          <a:solidFill>
            <a:srgbClr val="8C1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6E4DCDF-20C3-6718-6F0C-A436CEAFF227}"/>
              </a:ext>
            </a:extLst>
          </p:cNvPr>
          <p:cNvSpPr txBox="1"/>
          <p:nvPr/>
        </p:nvSpPr>
        <p:spPr>
          <a:xfrm>
            <a:off x="884635" y="151179"/>
            <a:ext cx="4168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 and Future Work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3F9B350-C752-F074-A188-C601EE1D5CE6}"/>
              </a:ext>
            </a:extLst>
          </p:cNvPr>
          <p:cNvSpPr/>
          <p:nvPr/>
        </p:nvSpPr>
        <p:spPr>
          <a:xfrm>
            <a:off x="5053264" y="318739"/>
            <a:ext cx="5602036" cy="57811"/>
          </a:xfrm>
          <a:prstGeom prst="rect">
            <a:avLst/>
          </a:prstGeom>
          <a:solidFill>
            <a:srgbClr val="F8BE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8BE25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7151443-73DE-B2D5-6E56-2B2187F5A671}"/>
              </a:ext>
            </a:extLst>
          </p:cNvPr>
          <p:cNvSpPr/>
          <p:nvPr/>
        </p:nvSpPr>
        <p:spPr>
          <a:xfrm>
            <a:off x="5053263" y="434558"/>
            <a:ext cx="5602036" cy="57811"/>
          </a:xfrm>
          <a:prstGeom prst="rect">
            <a:avLst/>
          </a:prstGeom>
          <a:solidFill>
            <a:srgbClr val="8C1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6EBC4D-F6E9-3F40-5BF6-6488D2274EB8}"/>
              </a:ext>
            </a:extLst>
          </p:cNvPr>
          <p:cNvSpPr txBox="1"/>
          <p:nvPr/>
        </p:nvSpPr>
        <p:spPr>
          <a:xfrm>
            <a:off x="504879" y="989420"/>
            <a:ext cx="737641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Conclusions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Pre-expanded microspheres have </a:t>
            </a:r>
            <a:r>
              <a:rPr lang="en-US" sz="2200" b="1" dirty="0"/>
              <a:t>good dispersal </a:t>
            </a:r>
            <a:r>
              <a:rPr lang="en-US" sz="2200" dirty="0"/>
              <a:t>(as seen in SEM images)</a:t>
            </a:r>
            <a:endParaRPr lang="en-US" sz="2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Dry expanded microspheres </a:t>
            </a:r>
            <a:r>
              <a:rPr lang="en-US" sz="2200" b="1" dirty="0"/>
              <a:t>increases</a:t>
            </a:r>
            <a:r>
              <a:rPr lang="en-US" sz="2200" dirty="0"/>
              <a:t> the </a:t>
            </a:r>
            <a:r>
              <a:rPr lang="en-US" sz="2200" b="1" dirty="0"/>
              <a:t>kinetics</a:t>
            </a:r>
            <a:r>
              <a:rPr lang="en-US" sz="2200" dirty="0"/>
              <a:t> of CO</a:t>
            </a:r>
            <a:r>
              <a:rPr lang="en-US" sz="2200" baseline="-25000" dirty="0"/>
              <a:t>2</a:t>
            </a:r>
            <a:r>
              <a:rPr lang="en-US" sz="2200" dirty="0"/>
              <a:t> uptake and sorption </a:t>
            </a:r>
            <a:r>
              <a:rPr lang="en-US" sz="2200" b="1" dirty="0"/>
              <a:t>capacity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Photopolymerization is best in a </a:t>
            </a:r>
            <a:r>
              <a:rPr lang="en-US" sz="2200" b="1" dirty="0"/>
              <a:t>silicon mold</a:t>
            </a:r>
            <a:r>
              <a:rPr lang="en-US" sz="2200" dirty="0"/>
              <a:t> rather than a vial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Humidity-swing is more </a:t>
            </a:r>
            <a:r>
              <a:rPr lang="en-US" sz="2200" b="1" dirty="0"/>
              <a:t>energy efficient</a:t>
            </a:r>
            <a:r>
              <a:rPr lang="en-US" sz="2200" dirty="0"/>
              <a:t> than current technology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1462CD-DE89-9BDB-F6BE-E5ADA488C8CF}"/>
              </a:ext>
            </a:extLst>
          </p:cNvPr>
          <p:cNvSpPr txBox="1"/>
          <p:nvPr/>
        </p:nvSpPr>
        <p:spPr>
          <a:xfrm>
            <a:off x="9706981" y="1329567"/>
            <a:ext cx="239293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SEM image of 1 % (w/w) dry expanded microspheres</a:t>
            </a:r>
          </a:p>
          <a:p>
            <a:pPr algn="ctr"/>
            <a:r>
              <a:rPr lang="en-US" sz="1400" dirty="0"/>
              <a:t>(500 µm scale, 80x magnification)</a:t>
            </a:r>
          </a:p>
          <a:p>
            <a:pPr algn="ctr"/>
            <a:endParaRPr lang="en-US" sz="1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726D98-1852-B516-7722-DAB6660BCE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977" y="981624"/>
            <a:ext cx="1726004" cy="15877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B54609-DF2A-8CF4-BEC1-B50CAB832C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389" y="2770738"/>
            <a:ext cx="4373500" cy="21236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4996F0-FACE-F09D-3178-F0E7015130B0}"/>
              </a:ext>
            </a:extLst>
          </p:cNvPr>
          <p:cNvSpPr txBox="1"/>
          <p:nvPr/>
        </p:nvSpPr>
        <p:spPr>
          <a:xfrm>
            <a:off x="504879" y="4175011"/>
            <a:ext cx="755403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Future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Varying w/w % of expanded microspheres using a silicone mold with UV platform/photopolymerization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Perform modular strength testing and porosity measurements using SEM images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Integrate microspheres into more types of polymers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9FDE20D-228F-5AA7-5107-5F4F3E4ECA1F}"/>
              </a:ext>
            </a:extLst>
          </p:cNvPr>
          <p:cNvSpPr/>
          <p:nvPr/>
        </p:nvSpPr>
        <p:spPr>
          <a:xfrm>
            <a:off x="9334537" y="5149736"/>
            <a:ext cx="1748657" cy="55889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247179E2-EEFD-6BF6-7AF5-A99E1AB15AB1}"/>
              </a:ext>
            </a:extLst>
          </p:cNvPr>
          <p:cNvSpPr/>
          <p:nvPr/>
        </p:nvSpPr>
        <p:spPr>
          <a:xfrm rot="9796064">
            <a:off x="8745152" y="5236538"/>
            <a:ext cx="682447" cy="540300"/>
          </a:xfrm>
          <a:prstGeom prst="parallelogram">
            <a:avLst>
              <a:gd name="adj" fmla="val 29637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719721-F753-A4E2-C98B-8F763B0860A9}"/>
              </a:ext>
            </a:extLst>
          </p:cNvPr>
          <p:cNvSpPr txBox="1"/>
          <p:nvPr/>
        </p:nvSpPr>
        <p:spPr>
          <a:xfrm>
            <a:off x="8349093" y="5992555"/>
            <a:ext cx="30661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Silicon mold polymerization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2D71A09-A756-8D81-A85B-E4BAB6AFED6E}"/>
              </a:ext>
            </a:extLst>
          </p:cNvPr>
          <p:cNvCxnSpPr/>
          <p:nvPr/>
        </p:nvCxnSpPr>
        <p:spPr>
          <a:xfrm flipV="1">
            <a:off x="10594786" y="5580875"/>
            <a:ext cx="239596" cy="2827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arallelogram 21">
            <a:extLst>
              <a:ext uri="{FF2B5EF4-FFF2-40B4-BE49-F238E27FC236}">
                <a16:creationId xmlns:a16="http://schemas.microsoft.com/office/drawing/2014/main" id="{77B48FD1-B45D-B4E1-AF98-A76766ED865D}"/>
              </a:ext>
            </a:extLst>
          </p:cNvPr>
          <p:cNvSpPr/>
          <p:nvPr/>
        </p:nvSpPr>
        <p:spPr>
          <a:xfrm rot="9796064">
            <a:off x="10498019" y="5243765"/>
            <a:ext cx="674915" cy="534021"/>
          </a:xfrm>
          <a:prstGeom prst="parallelogram">
            <a:avLst>
              <a:gd name="adj" fmla="val 29637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204B674-9989-A638-5846-B2D0AEAD8222}"/>
              </a:ext>
            </a:extLst>
          </p:cNvPr>
          <p:cNvSpPr/>
          <p:nvPr/>
        </p:nvSpPr>
        <p:spPr>
          <a:xfrm>
            <a:off x="8842341" y="5541224"/>
            <a:ext cx="1746839" cy="3305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AD3F166-7176-272C-8F90-255FBF979DD1}"/>
              </a:ext>
            </a:extLst>
          </p:cNvPr>
          <p:cNvSpPr/>
          <p:nvPr/>
        </p:nvSpPr>
        <p:spPr>
          <a:xfrm>
            <a:off x="8842341" y="5304739"/>
            <a:ext cx="1746839" cy="558897"/>
          </a:xfrm>
          <a:prstGeom prst="rect">
            <a:avLst/>
          </a:prstGeom>
          <a:solidFill>
            <a:srgbClr val="4472C4">
              <a:alpha val="53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BABCA41-D2CF-1A6E-8475-8358F2C3FA67}"/>
              </a:ext>
            </a:extLst>
          </p:cNvPr>
          <p:cNvCxnSpPr>
            <a:cxnSpLocks/>
          </p:cNvCxnSpPr>
          <p:nvPr/>
        </p:nvCxnSpPr>
        <p:spPr>
          <a:xfrm>
            <a:off x="10321820" y="4713587"/>
            <a:ext cx="0" cy="39893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DE2B63EE-C430-642F-7365-D2833BB3D23D}"/>
              </a:ext>
            </a:extLst>
          </p:cNvPr>
          <p:cNvSpPr txBox="1"/>
          <p:nvPr/>
        </p:nvSpPr>
        <p:spPr>
          <a:xfrm>
            <a:off x="10321820" y="4749910"/>
            <a:ext cx="469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32CB51-31CD-D1A1-822E-DB40B6804260}"/>
              </a:ext>
            </a:extLst>
          </p:cNvPr>
          <p:cNvSpPr txBox="1"/>
          <p:nvPr/>
        </p:nvSpPr>
        <p:spPr>
          <a:xfrm>
            <a:off x="11699203" y="630023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5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8DCDAF3-A95F-09A2-194B-C3B122854673}"/>
              </a:ext>
            </a:extLst>
          </p:cNvPr>
          <p:cNvGrpSpPr/>
          <p:nvPr/>
        </p:nvGrpSpPr>
        <p:grpSpPr>
          <a:xfrm>
            <a:off x="191111" y="6337148"/>
            <a:ext cx="12917980" cy="369332"/>
            <a:chOff x="191111" y="6337148"/>
            <a:chExt cx="12917980" cy="369332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256323C-7160-D367-7BEE-B0E1CB14F968}"/>
                </a:ext>
              </a:extLst>
            </p:cNvPr>
            <p:cNvGrpSpPr/>
            <p:nvPr/>
          </p:nvGrpSpPr>
          <p:grpSpPr>
            <a:xfrm>
              <a:off x="191111" y="6337148"/>
              <a:ext cx="12917980" cy="369332"/>
              <a:chOff x="-559201" y="6282063"/>
              <a:chExt cx="12917980" cy="369332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F17BCCB-54C3-B5A5-64B5-CF979E2D190D}"/>
                  </a:ext>
                </a:extLst>
              </p:cNvPr>
              <p:cNvSpPr txBox="1"/>
              <p:nvPr/>
            </p:nvSpPr>
            <p:spPr>
              <a:xfrm>
                <a:off x="-559201" y="6282063"/>
                <a:ext cx="129179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cs typeface="Times New Roman" panose="02020603050405020304" pitchFamily="18" charset="0"/>
                  </a:rPr>
                  <a:t>Motivation          Synthesis &amp; Results          CO</a:t>
                </a:r>
                <a:r>
                  <a:rPr lang="en-US" b="1" baseline="-25000" dirty="0">
                    <a:cs typeface="Times New Roman" panose="02020603050405020304" pitchFamily="18" charset="0"/>
                  </a:rPr>
                  <a:t>2</a:t>
                </a:r>
                <a:r>
                  <a:rPr lang="en-US" b="1" dirty="0">
                    <a:cs typeface="Times New Roman" panose="02020603050405020304" pitchFamily="18" charset="0"/>
                  </a:rPr>
                  <a:t> Testing          Energy Efficiency          </a:t>
                </a:r>
                <a:r>
                  <a:rPr lang="en-US" b="1" dirty="0">
                    <a:solidFill>
                      <a:schemeClr val="bg1"/>
                    </a:solidFill>
                    <a:highlight>
                      <a:srgbClr val="8C1D40"/>
                    </a:highlight>
                    <a:cs typeface="Times New Roman" panose="02020603050405020304" pitchFamily="18" charset="0"/>
                  </a:rPr>
                  <a:t>Conclusions &amp; Future Work</a:t>
                </a:r>
                <a:r>
                  <a:rPr lang="en-US" b="1" dirty="0">
                    <a:cs typeface="Times New Roman" panose="02020603050405020304" pitchFamily="18" charset="0"/>
                  </a:rPr>
                  <a:t>         	 </a:t>
                </a:r>
              </a:p>
            </p:txBody>
          </p: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2BBB76B4-B80B-E6C7-F610-DD0F037DEB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83151" y="6470058"/>
                <a:ext cx="332509" cy="0"/>
              </a:xfrm>
              <a:prstGeom prst="straightConnector1">
                <a:avLst/>
              </a:prstGeom>
              <a:ln w="28575">
                <a:solidFill>
                  <a:srgbClr val="95003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158470FF-6C20-5237-0D44-382006F4C5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17772" y="6489024"/>
                <a:ext cx="332509" cy="0"/>
              </a:xfrm>
              <a:prstGeom prst="straightConnector1">
                <a:avLst/>
              </a:prstGeom>
              <a:ln w="28575">
                <a:solidFill>
                  <a:srgbClr val="95003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42CB9EFB-42BC-6051-AEC3-FB859826CA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17390" y="6483389"/>
                <a:ext cx="332509" cy="0"/>
              </a:xfrm>
              <a:prstGeom prst="straightConnector1">
                <a:avLst/>
              </a:prstGeom>
              <a:ln w="28575">
                <a:solidFill>
                  <a:srgbClr val="95003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67A4578E-6AB3-C1A7-3DE2-6A145585008F}"/>
                </a:ext>
              </a:extLst>
            </p:cNvPr>
            <p:cNvCxnSpPr>
              <a:cxnSpLocks/>
            </p:cNvCxnSpPr>
            <p:nvPr/>
          </p:nvCxnSpPr>
          <p:spPr>
            <a:xfrm>
              <a:off x="6235938" y="6544109"/>
              <a:ext cx="332509" cy="0"/>
            </a:xfrm>
            <a:prstGeom prst="straightConnector1">
              <a:avLst/>
            </a:prstGeom>
            <a:ln w="28575">
              <a:solidFill>
                <a:srgbClr val="95003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563220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32BF2C-2691-F9F9-5AD7-A72081D766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63"/>
          <a:stretch/>
        </p:blipFill>
        <p:spPr>
          <a:xfrm>
            <a:off x="11407582" y="97055"/>
            <a:ext cx="703891" cy="6089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6B7BC2-5CEA-266C-1CA9-0AB2A0CAF0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530" y="0"/>
            <a:ext cx="479822" cy="742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3782FE-B516-F6B6-13EB-8906D86003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111" y="151179"/>
            <a:ext cx="716104" cy="55486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2360D92-C563-A4F6-518A-3A82A3D4AD52}"/>
              </a:ext>
            </a:extLst>
          </p:cNvPr>
          <p:cNvSpPr/>
          <p:nvPr/>
        </p:nvSpPr>
        <p:spPr>
          <a:xfrm>
            <a:off x="0" y="6743272"/>
            <a:ext cx="12192000" cy="133964"/>
          </a:xfrm>
          <a:prstGeom prst="rect">
            <a:avLst/>
          </a:prstGeom>
          <a:solidFill>
            <a:srgbClr val="8C1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6E4DCDF-20C3-6718-6F0C-A436CEAFF227}"/>
              </a:ext>
            </a:extLst>
          </p:cNvPr>
          <p:cNvSpPr txBox="1"/>
          <p:nvPr/>
        </p:nvSpPr>
        <p:spPr>
          <a:xfrm>
            <a:off x="3309765" y="3198168"/>
            <a:ext cx="5572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3F9B350-C752-F074-A188-C601EE1D5CE6}"/>
              </a:ext>
            </a:extLst>
          </p:cNvPr>
          <p:cNvSpPr/>
          <p:nvPr/>
        </p:nvSpPr>
        <p:spPr>
          <a:xfrm flipV="1">
            <a:off x="1043446" y="343364"/>
            <a:ext cx="9748084" cy="54864"/>
          </a:xfrm>
          <a:prstGeom prst="rect">
            <a:avLst/>
          </a:prstGeom>
          <a:solidFill>
            <a:srgbClr val="F8BE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8BE25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7151443-73DE-B2D5-6E56-2B2187F5A671}"/>
              </a:ext>
            </a:extLst>
          </p:cNvPr>
          <p:cNvSpPr/>
          <p:nvPr/>
        </p:nvSpPr>
        <p:spPr>
          <a:xfrm flipV="1">
            <a:off x="1043445" y="459183"/>
            <a:ext cx="9748084" cy="54864"/>
          </a:xfrm>
          <a:prstGeom prst="rect">
            <a:avLst/>
          </a:prstGeom>
          <a:solidFill>
            <a:srgbClr val="8C1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AEAD91-99D0-A087-C5F9-F15F63BF049E}"/>
              </a:ext>
            </a:extLst>
          </p:cNvPr>
          <p:cNvSpPr txBox="1"/>
          <p:nvPr/>
        </p:nvSpPr>
        <p:spPr>
          <a:xfrm>
            <a:off x="11699203" y="630023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3272554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32BF2C-2691-F9F9-5AD7-A72081D766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63"/>
          <a:stretch/>
        </p:blipFill>
        <p:spPr>
          <a:xfrm>
            <a:off x="11407582" y="97055"/>
            <a:ext cx="703891" cy="6089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6B7BC2-5CEA-266C-1CA9-0AB2A0CAF0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530" y="0"/>
            <a:ext cx="479822" cy="742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3782FE-B516-F6B6-13EB-8906D86003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111" y="151179"/>
            <a:ext cx="716104" cy="55486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2360D92-C563-A4F6-518A-3A82A3D4AD52}"/>
              </a:ext>
            </a:extLst>
          </p:cNvPr>
          <p:cNvSpPr/>
          <p:nvPr/>
        </p:nvSpPr>
        <p:spPr>
          <a:xfrm>
            <a:off x="0" y="6743272"/>
            <a:ext cx="12192000" cy="133964"/>
          </a:xfrm>
          <a:prstGeom prst="rect">
            <a:avLst/>
          </a:prstGeom>
          <a:solidFill>
            <a:srgbClr val="8C1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6E4DCDF-20C3-6718-6F0C-A436CEAFF227}"/>
              </a:ext>
            </a:extLst>
          </p:cNvPr>
          <p:cNvSpPr txBox="1"/>
          <p:nvPr/>
        </p:nvSpPr>
        <p:spPr>
          <a:xfrm>
            <a:off x="884635" y="151179"/>
            <a:ext cx="2358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3F9B350-C752-F074-A188-C601EE1D5CE6}"/>
              </a:ext>
            </a:extLst>
          </p:cNvPr>
          <p:cNvSpPr/>
          <p:nvPr/>
        </p:nvSpPr>
        <p:spPr>
          <a:xfrm>
            <a:off x="3188179" y="318739"/>
            <a:ext cx="7467121" cy="54317"/>
          </a:xfrm>
          <a:prstGeom prst="rect">
            <a:avLst/>
          </a:prstGeom>
          <a:solidFill>
            <a:srgbClr val="F8BE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8BE25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7151443-73DE-B2D5-6E56-2B2187F5A671}"/>
              </a:ext>
            </a:extLst>
          </p:cNvPr>
          <p:cNvSpPr/>
          <p:nvPr/>
        </p:nvSpPr>
        <p:spPr>
          <a:xfrm>
            <a:off x="3188178" y="434558"/>
            <a:ext cx="7467121" cy="54317"/>
          </a:xfrm>
          <a:prstGeom prst="rect">
            <a:avLst/>
          </a:prstGeom>
          <a:solidFill>
            <a:srgbClr val="8C1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0CBDEE-353E-BD31-94FC-60EB83E7420F}"/>
              </a:ext>
            </a:extLst>
          </p:cNvPr>
          <p:cNvSpPr txBox="1"/>
          <p:nvPr/>
        </p:nvSpPr>
        <p:spPr>
          <a:xfrm>
            <a:off x="734359" y="1053297"/>
            <a:ext cx="897679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About 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Junior in Environmental Engineering – needed lots of learning about polymers!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Want to get a PhD and become a professor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Previous research projects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Mask efficacy published paper, I developed simulations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Developing multifunctional infrastructure materials able to simultaneously decrease building temperature and remove/degrade air pollutants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NO</a:t>
            </a:r>
            <a:r>
              <a:rPr lang="en-US" baseline="-25000" dirty="0"/>
              <a:t>x</a:t>
            </a:r>
            <a:r>
              <a:rPr lang="en-US" dirty="0"/>
              <a:t> conversion using H</a:t>
            </a:r>
            <a:r>
              <a:rPr lang="en-US" baseline="-25000" dirty="0"/>
              <a:t>2</a:t>
            </a:r>
            <a:r>
              <a:rPr lang="en-US" dirty="0"/>
              <a:t> as a reductant at low temperatures. I synthesized platinum- based catalysts with a novel additive and synthesis method</a:t>
            </a:r>
          </a:p>
          <a:p>
            <a:pPr marL="293688" lvl="1" indent="-293688">
              <a:buFont typeface="Arial" panose="020B0604020202020204" pitchFamily="34" charset="0"/>
              <a:buChar char="•"/>
            </a:pPr>
            <a:r>
              <a:rPr lang="en-US" dirty="0"/>
              <a:t>Other current involvements</a:t>
            </a:r>
          </a:p>
          <a:p>
            <a:pPr marL="750888" lvl="2" indent="-293688">
              <a:buFont typeface="Arial" panose="020B0604020202020204" pitchFamily="34" charset="0"/>
              <a:buChar char="•"/>
            </a:pPr>
            <a:r>
              <a:rPr lang="en-US" dirty="0"/>
              <a:t>GCSP</a:t>
            </a:r>
          </a:p>
          <a:p>
            <a:pPr marL="750888" lvl="2" indent="-293688">
              <a:buFont typeface="Arial" panose="020B0604020202020204" pitchFamily="34" charset="0"/>
              <a:buChar char="•"/>
            </a:pPr>
            <a:r>
              <a:rPr lang="en-US" dirty="0"/>
              <a:t>Fulton Ambassador</a:t>
            </a:r>
          </a:p>
          <a:p>
            <a:pPr marL="750888" lvl="2" indent="-293688">
              <a:buFont typeface="Arial" panose="020B0604020202020204" pitchFamily="34" charset="0"/>
              <a:buChar char="•"/>
            </a:pPr>
            <a:r>
              <a:rPr lang="en-US" dirty="0"/>
              <a:t>American Society of Civil Engineers – ASU chapter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11113"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7979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32BF2C-2691-F9F9-5AD7-A72081D766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63"/>
          <a:stretch/>
        </p:blipFill>
        <p:spPr>
          <a:xfrm>
            <a:off x="11407582" y="97055"/>
            <a:ext cx="703891" cy="6089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6B7BC2-5CEA-266C-1CA9-0AB2A0CAF0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530" y="0"/>
            <a:ext cx="479822" cy="742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3782FE-B516-F6B6-13EB-8906D86003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111" y="151179"/>
            <a:ext cx="716104" cy="55486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2360D92-C563-A4F6-518A-3A82A3D4AD52}"/>
              </a:ext>
            </a:extLst>
          </p:cNvPr>
          <p:cNvSpPr/>
          <p:nvPr/>
        </p:nvSpPr>
        <p:spPr>
          <a:xfrm>
            <a:off x="0" y="6743272"/>
            <a:ext cx="12192000" cy="133964"/>
          </a:xfrm>
          <a:prstGeom prst="rect">
            <a:avLst/>
          </a:prstGeom>
          <a:solidFill>
            <a:srgbClr val="8C1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6E4DCDF-20C3-6718-6F0C-A436CEAFF227}"/>
              </a:ext>
            </a:extLst>
          </p:cNvPr>
          <p:cNvSpPr txBox="1"/>
          <p:nvPr/>
        </p:nvSpPr>
        <p:spPr>
          <a:xfrm>
            <a:off x="884634" y="151179"/>
            <a:ext cx="2805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Synthesis &amp; Results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3F9B350-C752-F074-A188-C601EE1D5CE6}"/>
              </a:ext>
            </a:extLst>
          </p:cNvPr>
          <p:cNvSpPr/>
          <p:nvPr/>
        </p:nvSpPr>
        <p:spPr>
          <a:xfrm>
            <a:off x="3689683" y="318739"/>
            <a:ext cx="6965617" cy="54317"/>
          </a:xfrm>
          <a:prstGeom prst="rect">
            <a:avLst/>
          </a:prstGeom>
          <a:solidFill>
            <a:srgbClr val="F8BE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8BE25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7151443-73DE-B2D5-6E56-2B2187F5A671}"/>
              </a:ext>
            </a:extLst>
          </p:cNvPr>
          <p:cNvSpPr/>
          <p:nvPr/>
        </p:nvSpPr>
        <p:spPr>
          <a:xfrm>
            <a:off x="3689682" y="434558"/>
            <a:ext cx="6965617" cy="54317"/>
          </a:xfrm>
          <a:prstGeom prst="rect">
            <a:avLst/>
          </a:prstGeom>
          <a:solidFill>
            <a:srgbClr val="8C1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5DEDE4-930C-CA51-E09F-BB6EC259C2E5}"/>
              </a:ext>
            </a:extLst>
          </p:cNvPr>
          <p:cNvSpPr txBox="1"/>
          <p:nvPr/>
        </p:nvSpPr>
        <p:spPr>
          <a:xfrm>
            <a:off x="80527" y="596858"/>
            <a:ext cx="341688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b="1" u="sng" dirty="0"/>
          </a:p>
          <a:p>
            <a:pPr defTabSz="3135156"/>
            <a:r>
              <a:rPr lang="en-US" b="1" dirty="0"/>
              <a:t>Method 1: </a:t>
            </a:r>
            <a:r>
              <a:rPr lang="en-US" dirty="0"/>
              <a:t>Expanding pre-cure</a:t>
            </a:r>
            <a:endParaRPr lang="en-US" b="1" dirty="0"/>
          </a:p>
          <a:p>
            <a:pPr marL="457177" indent="-457177" defTabSz="3135156">
              <a:buFont typeface="Arial" panose="020B0604020202020204" pitchFamily="34" charset="0"/>
              <a:buChar char="•"/>
            </a:pPr>
            <a:r>
              <a:rPr lang="en-US" dirty="0"/>
              <a:t>Dry unexpanded microspheres</a:t>
            </a:r>
          </a:p>
          <a:p>
            <a:pPr marL="457177" indent="-457177" defTabSz="3135156">
              <a:buFont typeface="Arial" panose="020B0604020202020204" pitchFamily="34" charset="0"/>
              <a:buChar char="•"/>
            </a:pPr>
            <a:r>
              <a:rPr lang="en-US" dirty="0"/>
              <a:t>Photopolymerization using DMPA initiator</a:t>
            </a:r>
          </a:p>
          <a:p>
            <a:pPr defTabSz="3135156"/>
            <a:endParaRPr lang="en-US" dirty="0"/>
          </a:p>
          <a:p>
            <a:pPr defTabSz="3135156"/>
            <a:endParaRPr lang="en-US" dirty="0"/>
          </a:p>
          <a:p>
            <a:pPr defTabSz="3135156"/>
            <a:r>
              <a:rPr lang="en-US" b="1" dirty="0"/>
              <a:t>Method 2: </a:t>
            </a:r>
            <a:r>
              <a:rPr lang="en-US" dirty="0"/>
              <a:t>Expanding during cure </a:t>
            </a:r>
          </a:p>
          <a:p>
            <a:pPr marL="457177" indent="-457177" defTabSz="3135156">
              <a:buFont typeface="Arial" panose="020B0604020202020204" pitchFamily="34" charset="0"/>
              <a:buChar char="•"/>
            </a:pPr>
            <a:r>
              <a:rPr lang="en-US" dirty="0"/>
              <a:t>Dry unexpanded microspheres</a:t>
            </a:r>
          </a:p>
          <a:p>
            <a:pPr marL="457177" indent="-457177" defTabSz="3135156">
              <a:buFont typeface="Arial" panose="020B0604020202020204" pitchFamily="34" charset="0"/>
              <a:buChar char="•"/>
            </a:pPr>
            <a:r>
              <a:rPr lang="en-US" dirty="0"/>
              <a:t>Thermal polymerization using AIBN initiator</a:t>
            </a:r>
          </a:p>
          <a:p>
            <a:pPr defTabSz="3135156"/>
            <a:endParaRPr lang="en-US" dirty="0"/>
          </a:p>
          <a:p>
            <a:pPr defTabSz="3135156"/>
            <a:endParaRPr lang="en-US" dirty="0"/>
          </a:p>
          <a:p>
            <a:pPr defTabSz="3135156"/>
            <a:r>
              <a:rPr lang="en-US" b="1" dirty="0"/>
              <a:t>Method 3:</a:t>
            </a:r>
            <a:r>
              <a:rPr lang="en-US" dirty="0"/>
              <a:t> Pre-expanded photopolymerization</a:t>
            </a:r>
          </a:p>
          <a:p>
            <a:pPr marL="457177" indent="-457177" defTabSz="3135156">
              <a:buFont typeface="Arial" panose="020B0604020202020204" pitchFamily="34" charset="0"/>
              <a:buChar char="•"/>
            </a:pPr>
            <a:r>
              <a:rPr lang="en-US" dirty="0"/>
              <a:t>Dry expanded microspheres</a:t>
            </a:r>
          </a:p>
          <a:p>
            <a:pPr marL="457177" indent="-457177" defTabSz="3135156">
              <a:buFont typeface="Arial" panose="020B0604020202020204" pitchFamily="34" charset="0"/>
              <a:buChar char="•"/>
            </a:pPr>
            <a:r>
              <a:rPr lang="en-US" dirty="0"/>
              <a:t>Photopolymerization using DMPA initiator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5CEC47-753D-E91E-2A3A-711D2300CD1E}"/>
              </a:ext>
            </a:extLst>
          </p:cNvPr>
          <p:cNvSpPr txBox="1"/>
          <p:nvPr/>
        </p:nvSpPr>
        <p:spPr>
          <a:xfrm>
            <a:off x="6096000" y="3455069"/>
            <a:ext cx="590050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Polymerization Method</a:t>
            </a:r>
          </a:p>
          <a:p>
            <a:pPr algn="ctr"/>
            <a:endParaRPr lang="en-US" dirty="0"/>
          </a:p>
          <a:p>
            <a:r>
              <a:rPr lang="en-US" b="1" dirty="0"/>
              <a:t>Polymerization 1 (top image):</a:t>
            </a:r>
            <a:r>
              <a:rPr lang="en-US" dirty="0"/>
              <a:t> UV box</a:t>
            </a:r>
          </a:p>
          <a:p>
            <a:pPr marL="457177" indent="-457177">
              <a:buFont typeface="Arial" panose="020B0604020202020204" pitchFamily="34" charset="0"/>
              <a:buChar char="•"/>
            </a:pPr>
            <a:r>
              <a:rPr lang="en-US" dirty="0"/>
              <a:t>Solution cured in a vial</a:t>
            </a:r>
          </a:p>
          <a:p>
            <a:r>
              <a:rPr lang="en-US" b="1" dirty="0"/>
              <a:t>Polymerization 2 (bottom image): </a:t>
            </a:r>
            <a:r>
              <a:rPr lang="en-US" dirty="0"/>
              <a:t>UV platform</a:t>
            </a:r>
          </a:p>
          <a:p>
            <a:pPr marL="457177" indent="-457177">
              <a:buFont typeface="Arial" panose="020B0604020202020204" pitchFamily="34" charset="0"/>
              <a:buChar char="•"/>
            </a:pPr>
            <a:r>
              <a:rPr lang="en-US" dirty="0"/>
              <a:t>Solution cured in silicone mold</a:t>
            </a:r>
          </a:p>
          <a:p>
            <a:r>
              <a:rPr lang="en-US" b="1" dirty="0"/>
              <a:t>Polymerization 3: </a:t>
            </a:r>
            <a:r>
              <a:rPr lang="en-US" dirty="0"/>
              <a:t>Oven</a:t>
            </a:r>
          </a:p>
          <a:p>
            <a:pPr marL="457177" indent="-457177">
              <a:buFont typeface="Arial" panose="020B0604020202020204" pitchFamily="34" charset="0"/>
              <a:buChar char="•"/>
            </a:pPr>
            <a:r>
              <a:rPr lang="en-US" dirty="0"/>
              <a:t>Solution cured in silicone mold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47EB94-1C65-9A44-ABFB-7FD7DA847E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6" t="37374" r="20121" b="34343"/>
          <a:stretch/>
        </p:blipFill>
        <p:spPr>
          <a:xfrm>
            <a:off x="3345747" y="5496967"/>
            <a:ext cx="1669650" cy="64662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1ACF0C-EDCE-1E9D-E216-AED5AD542CD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5" t="43259" r="21551" b="29061"/>
          <a:stretch/>
        </p:blipFill>
        <p:spPr>
          <a:xfrm>
            <a:off x="3331677" y="4629648"/>
            <a:ext cx="1669649" cy="66168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46D655-4944-C15A-8E2D-F00AD963CB6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3" t="30871" r="25161" b="47789"/>
          <a:stretch/>
        </p:blipFill>
        <p:spPr>
          <a:xfrm>
            <a:off x="3331677" y="1025035"/>
            <a:ext cx="1908285" cy="75625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E138DD-BEDE-6CA0-6D32-32F465EBF90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0" t="40328" r="40111" b="26448"/>
          <a:stretch/>
        </p:blipFill>
        <p:spPr>
          <a:xfrm rot="5400000">
            <a:off x="3478736" y="3098438"/>
            <a:ext cx="1132876" cy="103818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43255E1-ECA4-2A3D-F786-6ACD152A721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t="31292" r="33579" b="47086"/>
          <a:stretch/>
        </p:blipFill>
        <p:spPr>
          <a:xfrm>
            <a:off x="3497437" y="2040674"/>
            <a:ext cx="1131336" cy="87108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A20DD54-8CE9-2024-60BD-5689C6D8BEC4}"/>
              </a:ext>
            </a:extLst>
          </p:cNvPr>
          <p:cNvSpPr txBox="1"/>
          <p:nvPr/>
        </p:nvSpPr>
        <p:spPr>
          <a:xfrm>
            <a:off x="5009851" y="5560731"/>
            <a:ext cx="1252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(Control, no spheres)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D2A38E-7680-655E-35FB-ED048F72FBFB}"/>
              </a:ext>
            </a:extLst>
          </p:cNvPr>
          <p:cNvSpPr txBox="1"/>
          <p:nvPr/>
        </p:nvSpPr>
        <p:spPr>
          <a:xfrm>
            <a:off x="5029140" y="4562323"/>
            <a:ext cx="12529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(w/ expanded spheres)</a:t>
            </a:r>
          </a:p>
        </p:txBody>
      </p:sp>
      <p:pic>
        <p:nvPicPr>
          <p:cNvPr id="16" name="Picture 2" descr="[2-(Methacryloyloxy)ethyl]trimethylammonium chloride solution 75&amp;#160;wt. % in H2O">
            <a:extLst>
              <a:ext uri="{FF2B5EF4-FFF2-40B4-BE49-F238E27FC236}">
                <a16:creationId xmlns:a16="http://schemas.microsoft.com/office/drawing/2014/main" id="{40982CA9-4219-8D5D-724C-E79653226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750" y="883029"/>
            <a:ext cx="2335020" cy="83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Poly(ethylene glycol) dimethacrylate average Mn 550, contains 80-120&amp;#160;ppm MEHQ as inhibitor, 270-330&amp;#160;ppm BHT as inhibitor">
            <a:extLst>
              <a:ext uri="{FF2B5EF4-FFF2-40B4-BE49-F238E27FC236}">
                <a16:creationId xmlns:a16="http://schemas.microsoft.com/office/drawing/2014/main" id="{0EBEA618-37A7-ACBE-F28B-E1D626698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750" y="1981989"/>
            <a:ext cx="2342117" cy="83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7EBD3D4-0237-A0A2-0A39-8119FCA22DA0}"/>
              </a:ext>
            </a:extLst>
          </p:cNvPr>
          <p:cNvSpPr txBox="1"/>
          <p:nvPr/>
        </p:nvSpPr>
        <p:spPr>
          <a:xfrm>
            <a:off x="6030042" y="907915"/>
            <a:ext cx="341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135156"/>
            <a:r>
              <a:rPr lang="en-US" dirty="0"/>
              <a:t>CO</a:t>
            </a:r>
            <a:r>
              <a:rPr lang="en-US" baseline="-25000" dirty="0"/>
              <a:t>2</a:t>
            </a:r>
            <a:r>
              <a:rPr lang="en-US" dirty="0"/>
              <a:t> capture monomer (TMAEMA-Cl</a:t>
            </a:r>
            <a:r>
              <a:rPr lang="en-US" baseline="30000" dirty="0"/>
              <a:t>-</a:t>
            </a:r>
            <a:r>
              <a:rPr lang="en-US" dirty="0"/>
              <a:t> ). Chloride exchanged with DAC functional counter-ion HCO</a:t>
            </a:r>
            <a:r>
              <a:rPr lang="en-US" baseline="-25000" dirty="0"/>
              <a:t>3</a:t>
            </a:r>
            <a:r>
              <a:rPr lang="en-US" baseline="30000" dirty="0"/>
              <a:t>-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73E0664-C60D-88BB-97CF-DD5578AF921C}"/>
              </a:ext>
            </a:extLst>
          </p:cNvPr>
          <p:cNvSpPr txBox="1"/>
          <p:nvPr/>
        </p:nvSpPr>
        <p:spPr>
          <a:xfrm>
            <a:off x="6030042" y="2288935"/>
            <a:ext cx="3315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135156"/>
            <a:r>
              <a:rPr lang="en-US" dirty="0"/>
              <a:t>Crosslinking monomer (PEGDMA)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3EB200B-8B4E-4713-B083-B11CDD3630E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1" t="2204" r="25854" b="2288"/>
          <a:stretch/>
        </p:blipFill>
        <p:spPr>
          <a:xfrm rot="5400000">
            <a:off x="10704284" y="4990406"/>
            <a:ext cx="1134135" cy="145031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8A69C02-22F8-183D-7337-11C4B2ABF9F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7" r="12167" b="30303"/>
          <a:stretch/>
        </p:blipFill>
        <p:spPr>
          <a:xfrm rot="5400000">
            <a:off x="10523387" y="3728501"/>
            <a:ext cx="1503384" cy="104250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356171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32BF2C-2691-F9F9-5AD7-A72081D766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63"/>
          <a:stretch/>
        </p:blipFill>
        <p:spPr>
          <a:xfrm>
            <a:off x="11407582" y="97055"/>
            <a:ext cx="703891" cy="6089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6B7BC2-5CEA-266C-1CA9-0AB2A0CAF0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530" y="0"/>
            <a:ext cx="479822" cy="742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3782FE-B516-F6B6-13EB-8906D86003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111" y="151179"/>
            <a:ext cx="716104" cy="55486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2360D92-C563-A4F6-518A-3A82A3D4AD52}"/>
              </a:ext>
            </a:extLst>
          </p:cNvPr>
          <p:cNvSpPr/>
          <p:nvPr/>
        </p:nvSpPr>
        <p:spPr>
          <a:xfrm>
            <a:off x="0" y="6743272"/>
            <a:ext cx="12192000" cy="133964"/>
          </a:xfrm>
          <a:prstGeom prst="rect">
            <a:avLst/>
          </a:prstGeom>
          <a:solidFill>
            <a:srgbClr val="8C1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6E4DCDF-20C3-6718-6F0C-A436CEAFF227}"/>
              </a:ext>
            </a:extLst>
          </p:cNvPr>
          <p:cNvSpPr txBox="1"/>
          <p:nvPr/>
        </p:nvSpPr>
        <p:spPr>
          <a:xfrm>
            <a:off x="884635" y="151179"/>
            <a:ext cx="2358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en-US" sz="24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Testing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3F9B350-C752-F074-A188-C601EE1D5CE6}"/>
              </a:ext>
            </a:extLst>
          </p:cNvPr>
          <p:cNvSpPr/>
          <p:nvPr/>
        </p:nvSpPr>
        <p:spPr>
          <a:xfrm>
            <a:off x="3188179" y="318739"/>
            <a:ext cx="7467121" cy="54317"/>
          </a:xfrm>
          <a:prstGeom prst="rect">
            <a:avLst/>
          </a:prstGeom>
          <a:solidFill>
            <a:srgbClr val="F8BE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8BE25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7151443-73DE-B2D5-6E56-2B2187F5A671}"/>
              </a:ext>
            </a:extLst>
          </p:cNvPr>
          <p:cNvSpPr/>
          <p:nvPr/>
        </p:nvSpPr>
        <p:spPr>
          <a:xfrm>
            <a:off x="3188178" y="434558"/>
            <a:ext cx="7467121" cy="54317"/>
          </a:xfrm>
          <a:prstGeom prst="rect">
            <a:avLst/>
          </a:prstGeom>
          <a:solidFill>
            <a:srgbClr val="8C1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BD205CF0-1B62-B32F-FC63-E9216B432C4C}"/>
              </a:ext>
            </a:extLst>
          </p:cNvPr>
          <p:cNvSpPr txBox="1">
            <a:spLocks/>
          </p:cNvSpPr>
          <p:nvPr/>
        </p:nvSpPr>
        <p:spPr>
          <a:xfrm>
            <a:off x="465982" y="807154"/>
            <a:ext cx="10805370" cy="3524885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77" indent="-457177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DE microsphere-enhanced polymer (red) displayed fastest kinetics of uptake and highest adsorption</a:t>
            </a:r>
          </a:p>
          <a:p>
            <a:pPr marL="457177" indent="-457177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Polymers prepared through method 3 and using the platform for photopolymerization performed much better than those prepared through method 1 and using the vial.</a:t>
            </a:r>
          </a:p>
          <a:p>
            <a:pPr marL="457177" indent="-457177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Polymers prepared through method 3 and using the platform for photopolymerization had a much higher bicarbonate exchange percentage. </a:t>
            </a:r>
          </a:p>
        </p:txBody>
      </p:sp>
      <p:graphicFrame>
        <p:nvGraphicFramePr>
          <p:cNvPr id="15" name="Table 1023">
            <a:extLst>
              <a:ext uri="{FF2B5EF4-FFF2-40B4-BE49-F238E27FC236}">
                <a16:creationId xmlns:a16="http://schemas.microsoft.com/office/drawing/2014/main" id="{5E9A5CDD-2601-71F9-179F-7B16CBE10D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2087502"/>
              </p:ext>
            </p:extLst>
          </p:nvPr>
        </p:nvGraphicFramePr>
        <p:xfrm>
          <a:off x="3448289" y="3190088"/>
          <a:ext cx="6589685" cy="338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7937">
                  <a:extLst>
                    <a:ext uri="{9D8B030D-6E8A-4147-A177-3AD203B41FA5}">
                      <a16:colId xmlns:a16="http://schemas.microsoft.com/office/drawing/2014/main" val="2480506967"/>
                    </a:ext>
                  </a:extLst>
                </a:gridCol>
                <a:gridCol w="1317937">
                  <a:extLst>
                    <a:ext uri="{9D8B030D-6E8A-4147-A177-3AD203B41FA5}">
                      <a16:colId xmlns:a16="http://schemas.microsoft.com/office/drawing/2014/main" val="1063219219"/>
                    </a:ext>
                  </a:extLst>
                </a:gridCol>
                <a:gridCol w="1317937">
                  <a:extLst>
                    <a:ext uri="{9D8B030D-6E8A-4147-A177-3AD203B41FA5}">
                      <a16:colId xmlns:a16="http://schemas.microsoft.com/office/drawing/2014/main" val="4224717849"/>
                    </a:ext>
                  </a:extLst>
                </a:gridCol>
                <a:gridCol w="1358305">
                  <a:extLst>
                    <a:ext uri="{9D8B030D-6E8A-4147-A177-3AD203B41FA5}">
                      <a16:colId xmlns:a16="http://schemas.microsoft.com/office/drawing/2014/main" val="4224396043"/>
                    </a:ext>
                  </a:extLst>
                </a:gridCol>
                <a:gridCol w="1277569">
                  <a:extLst>
                    <a:ext uri="{9D8B030D-6E8A-4147-A177-3AD203B41FA5}">
                      <a16:colId xmlns:a16="http://schemas.microsoft.com/office/drawing/2014/main" val="2842416782"/>
                    </a:ext>
                  </a:extLst>
                </a:gridCol>
              </a:tblGrid>
              <a:tr h="85251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Sample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bg1"/>
                          </a:solidFill>
                        </a:rPr>
                        <a:t>Synthesis Method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bg1"/>
                          </a:solidFill>
                        </a:rPr>
                        <a:t>CO</a:t>
                      </a:r>
                      <a:r>
                        <a:rPr lang="en-US" sz="1600" baseline="-25000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lang="en-US" sz="1600">
                          <a:solidFill>
                            <a:schemeClr val="bg1"/>
                          </a:solidFill>
                        </a:rPr>
                        <a:t> Uptake at 20 Hours (µmol/g)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bg1"/>
                          </a:solidFill>
                        </a:rPr>
                        <a:t>CO</a:t>
                      </a:r>
                      <a:r>
                        <a:rPr lang="en-US" sz="1600" baseline="-25000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lang="en-US" sz="1600">
                          <a:solidFill>
                            <a:schemeClr val="bg1"/>
                          </a:solidFill>
                        </a:rPr>
                        <a:t> Uptake Kinetics (first 5 hours) </a:t>
                      </a:r>
                    </a:p>
                    <a:p>
                      <a:r>
                        <a:rPr lang="en-US" sz="1600">
                          <a:solidFill>
                            <a:schemeClr val="bg1"/>
                          </a:solidFill>
                        </a:rPr>
                        <a:t>(µmol/g*hr</a:t>
                      </a:r>
                      <a:r>
                        <a:rPr lang="en-US" sz="1600" baseline="30000">
                          <a:solidFill>
                            <a:schemeClr val="bg1"/>
                          </a:solidFill>
                        </a:rPr>
                        <a:t>-1</a:t>
                      </a:r>
                      <a:r>
                        <a:rPr lang="en-US" sz="1600">
                          <a:solidFill>
                            <a:schemeClr val="bg1"/>
                          </a:solidFill>
                        </a:rPr>
                        <a:t>)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bg1"/>
                          </a:solidFill>
                        </a:rPr>
                        <a:t>Bicarbonate Exchange (1 soak)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468235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1% (w/w) DE Microspheres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method 3 + platform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85.4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13.0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75.9%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362702"/>
                  </a:ext>
                </a:extLst>
              </a:tr>
              <a:tr h="543547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Control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method 3 + platform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57.3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6.6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75.9%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81938413"/>
                  </a:ext>
                </a:extLst>
              </a:tr>
              <a:tr h="543547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Control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1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method 1 + vial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18.3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2.34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59.4%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40814023"/>
                  </a:ext>
                </a:extLst>
              </a:tr>
              <a:tr h="543547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1% (w/w) DU Microspheres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1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method 1 + vial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13.2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1.1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50.0%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286474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07014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32BF2C-2691-F9F9-5AD7-A72081D766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63"/>
          <a:stretch/>
        </p:blipFill>
        <p:spPr>
          <a:xfrm>
            <a:off x="11407582" y="97055"/>
            <a:ext cx="703891" cy="6089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6B7BC2-5CEA-266C-1CA9-0AB2A0CAF0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530" y="0"/>
            <a:ext cx="479822" cy="742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3782FE-B516-F6B6-13EB-8906D86003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111" y="151179"/>
            <a:ext cx="716104" cy="55486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2360D92-C563-A4F6-518A-3A82A3D4AD52}"/>
              </a:ext>
            </a:extLst>
          </p:cNvPr>
          <p:cNvSpPr/>
          <p:nvPr/>
        </p:nvSpPr>
        <p:spPr>
          <a:xfrm>
            <a:off x="0" y="6743272"/>
            <a:ext cx="12192000" cy="133964"/>
          </a:xfrm>
          <a:prstGeom prst="rect">
            <a:avLst/>
          </a:prstGeom>
          <a:solidFill>
            <a:srgbClr val="8C1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6E4DCDF-20C3-6718-6F0C-A436CEAFF227}"/>
              </a:ext>
            </a:extLst>
          </p:cNvPr>
          <p:cNvSpPr txBox="1"/>
          <p:nvPr/>
        </p:nvSpPr>
        <p:spPr>
          <a:xfrm>
            <a:off x="907215" y="212736"/>
            <a:ext cx="5572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Accomplishments &amp; Acknowledgements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3F9B350-C752-F074-A188-C601EE1D5CE6}"/>
              </a:ext>
            </a:extLst>
          </p:cNvPr>
          <p:cNvSpPr/>
          <p:nvPr/>
        </p:nvSpPr>
        <p:spPr>
          <a:xfrm flipV="1">
            <a:off x="6479686" y="382012"/>
            <a:ext cx="4175613" cy="59382"/>
          </a:xfrm>
          <a:prstGeom prst="rect">
            <a:avLst/>
          </a:prstGeom>
          <a:solidFill>
            <a:srgbClr val="F8BE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8BE25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7151443-73DE-B2D5-6E56-2B2187F5A671}"/>
              </a:ext>
            </a:extLst>
          </p:cNvPr>
          <p:cNvSpPr/>
          <p:nvPr/>
        </p:nvSpPr>
        <p:spPr>
          <a:xfrm flipV="1">
            <a:off x="6479685" y="497831"/>
            <a:ext cx="4175613" cy="59382"/>
          </a:xfrm>
          <a:prstGeom prst="rect">
            <a:avLst/>
          </a:prstGeom>
          <a:solidFill>
            <a:srgbClr val="8C1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EA2FC4-3E09-9F0A-C101-D2FF5B6DDA12}"/>
              </a:ext>
            </a:extLst>
          </p:cNvPr>
          <p:cNvSpPr txBox="1"/>
          <p:nvPr/>
        </p:nvSpPr>
        <p:spPr>
          <a:xfrm>
            <a:off x="907214" y="1064475"/>
            <a:ext cx="1036413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Accomplishments</a:t>
            </a:r>
            <a:endParaRPr lang="en-US" sz="1800" b="1" dirty="0"/>
          </a:p>
          <a:p>
            <a:pPr marL="571471" indent="-571471">
              <a:buFont typeface="Arial" panose="020B0604020202020204" pitchFamily="34" charset="0"/>
              <a:buChar char="•"/>
            </a:pPr>
            <a:r>
              <a:rPr lang="en-US" dirty="0"/>
              <a:t>Used this project for my research essay and was nominated by ASU for the Barry Goldwater Scholarship for undergraduate researchers in STEM (winners announced last Friday in March!)</a:t>
            </a:r>
          </a:p>
          <a:p>
            <a:pPr marL="571471" indent="-571471">
              <a:buFont typeface="Arial" panose="020B0604020202020204" pitchFamily="34" charset="0"/>
              <a:buChar char="•"/>
            </a:pPr>
            <a:r>
              <a:rPr lang="en-US" dirty="0"/>
              <a:t>Recently presented a non-technical version of this research at the Grand Challenges Scholars Program National Annual Network Meeting (relating to the “develop carbon sequestration methods” grand challenge)</a:t>
            </a:r>
          </a:p>
          <a:p>
            <a:pPr marL="571471" indent="-571471">
              <a:buFont typeface="Arial" panose="020B0604020202020204" pitchFamily="34" charset="0"/>
              <a:buChar char="•"/>
            </a:pPr>
            <a:r>
              <a:rPr lang="en-US" sz="1800" dirty="0"/>
              <a:t>Accepted to present this research at the national Stanford Research </a:t>
            </a:r>
            <a:r>
              <a:rPr lang="en-US" dirty="0"/>
              <a:t>C</a:t>
            </a:r>
            <a:r>
              <a:rPr lang="en-US" sz="1800" dirty="0"/>
              <a:t>onference in early April</a:t>
            </a:r>
          </a:p>
          <a:p>
            <a:pPr marL="571471" indent="-571471">
              <a:buFont typeface="Arial" panose="020B0604020202020204" pitchFamily="34" charset="0"/>
              <a:buChar char="•"/>
            </a:pPr>
            <a:r>
              <a:rPr lang="en-US" dirty="0"/>
              <a:t>Used this project experience in carbon capture/air quality to obtain a position at the Pacific Northwest National Laboratory this upcoming summer (project on aerosol characterization)</a:t>
            </a:r>
          </a:p>
          <a:p>
            <a:pPr marL="571471" indent="-571471">
              <a:buFont typeface="Arial" panose="020B0604020202020204" pitchFamily="34" charset="0"/>
              <a:buChar char="•"/>
            </a:pPr>
            <a:endParaRPr lang="en-US" sz="1800" dirty="0"/>
          </a:p>
          <a:p>
            <a:r>
              <a:rPr lang="en-US" b="1" dirty="0"/>
              <a:t>Acknowledgements</a:t>
            </a:r>
          </a:p>
          <a:p>
            <a:r>
              <a:rPr lang="en-US" sz="1800" dirty="0"/>
              <a:t>Special thanks to Dr. Green, Ani, Kacie, and Husain for mentorship, advice, and equipment operation.</a:t>
            </a:r>
          </a:p>
        </p:txBody>
      </p:sp>
    </p:spTree>
    <p:extLst>
      <p:ext uri="{BB962C8B-B14F-4D97-AF65-F5344CB8AC3E}">
        <p14:creationId xmlns:p14="http://schemas.microsoft.com/office/powerpoint/2010/main" val="34408532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32BF2C-2691-F9F9-5AD7-A72081D766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63"/>
          <a:stretch/>
        </p:blipFill>
        <p:spPr>
          <a:xfrm>
            <a:off x="11407582" y="97055"/>
            <a:ext cx="703891" cy="6089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6B7BC2-5CEA-266C-1CA9-0AB2A0CAF0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530" y="0"/>
            <a:ext cx="479822" cy="742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3782FE-B516-F6B6-13EB-8906D86003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111" y="151179"/>
            <a:ext cx="716104" cy="55486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2360D92-C563-A4F6-518A-3A82A3D4AD52}"/>
              </a:ext>
            </a:extLst>
          </p:cNvPr>
          <p:cNvSpPr/>
          <p:nvPr/>
        </p:nvSpPr>
        <p:spPr>
          <a:xfrm>
            <a:off x="0" y="6743272"/>
            <a:ext cx="12192000" cy="133964"/>
          </a:xfrm>
          <a:prstGeom prst="rect">
            <a:avLst/>
          </a:prstGeom>
          <a:solidFill>
            <a:srgbClr val="8C1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6E4DCDF-20C3-6718-6F0C-A436CEAFF227}"/>
              </a:ext>
            </a:extLst>
          </p:cNvPr>
          <p:cNvSpPr txBox="1"/>
          <p:nvPr/>
        </p:nvSpPr>
        <p:spPr>
          <a:xfrm>
            <a:off x="884635" y="151179"/>
            <a:ext cx="2358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Motivation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3F9B350-C752-F074-A188-C601EE1D5CE6}"/>
              </a:ext>
            </a:extLst>
          </p:cNvPr>
          <p:cNvSpPr/>
          <p:nvPr/>
        </p:nvSpPr>
        <p:spPr>
          <a:xfrm>
            <a:off x="3188179" y="318739"/>
            <a:ext cx="7467121" cy="54317"/>
          </a:xfrm>
          <a:prstGeom prst="rect">
            <a:avLst/>
          </a:prstGeom>
          <a:solidFill>
            <a:srgbClr val="F8BE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8BE25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7151443-73DE-B2D5-6E56-2B2187F5A671}"/>
              </a:ext>
            </a:extLst>
          </p:cNvPr>
          <p:cNvSpPr/>
          <p:nvPr/>
        </p:nvSpPr>
        <p:spPr>
          <a:xfrm>
            <a:off x="3188178" y="434558"/>
            <a:ext cx="7467121" cy="54317"/>
          </a:xfrm>
          <a:prstGeom prst="rect">
            <a:avLst/>
          </a:prstGeom>
          <a:solidFill>
            <a:srgbClr val="8C1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FD123D31-8258-B672-079D-C70314C0B7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304" y="986601"/>
            <a:ext cx="3609650" cy="244239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9" name="Text Box 3">
            <a:extLst>
              <a:ext uri="{FF2B5EF4-FFF2-40B4-BE49-F238E27FC236}">
                <a16:creationId xmlns:a16="http://schemas.microsoft.com/office/drawing/2014/main" id="{44998C14-99B8-57EB-229E-B82C35AE34CD}"/>
              </a:ext>
            </a:extLst>
          </p:cNvPr>
          <p:cNvSpPr txBox="1"/>
          <p:nvPr/>
        </p:nvSpPr>
        <p:spPr>
          <a:xfrm>
            <a:off x="7660304" y="3479169"/>
            <a:ext cx="3426575" cy="345396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2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Figure 1</a:t>
            </a:r>
            <a:r>
              <a:rPr lang="en-US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Microsphere expansion graphic from </a:t>
            </a:r>
            <a:r>
              <a:rPr lang="en-US" sz="12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Nouryon</a:t>
            </a:r>
            <a:r>
              <a:rPr lang="en-US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04B581B-D43A-5D9F-0223-857C02F2DE65}"/>
              </a:ext>
            </a:extLst>
          </p:cNvPr>
          <p:cNvGrpSpPr/>
          <p:nvPr/>
        </p:nvGrpSpPr>
        <p:grpSpPr>
          <a:xfrm>
            <a:off x="191111" y="6337148"/>
            <a:ext cx="12917980" cy="369332"/>
            <a:chOff x="191111" y="6337148"/>
            <a:chExt cx="12917980" cy="36933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D8BD1E7-7BCE-CB16-17FC-7B8DB5EA2BF9}"/>
                </a:ext>
              </a:extLst>
            </p:cNvPr>
            <p:cNvGrpSpPr/>
            <p:nvPr/>
          </p:nvGrpSpPr>
          <p:grpSpPr>
            <a:xfrm>
              <a:off x="191111" y="6337148"/>
              <a:ext cx="12917980" cy="369332"/>
              <a:chOff x="-559201" y="6282063"/>
              <a:chExt cx="12917980" cy="369332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C0A6306-547F-5834-863E-33567E40501F}"/>
                  </a:ext>
                </a:extLst>
              </p:cNvPr>
              <p:cNvSpPr txBox="1"/>
              <p:nvPr/>
            </p:nvSpPr>
            <p:spPr>
              <a:xfrm>
                <a:off x="-559201" y="6282063"/>
                <a:ext cx="129179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bg1"/>
                    </a:solidFill>
                    <a:highlight>
                      <a:srgbClr val="8C1D40"/>
                    </a:highlight>
                    <a:cs typeface="Times New Roman" panose="02020603050405020304" pitchFamily="18" charset="0"/>
                  </a:rPr>
                  <a:t>Motivation</a:t>
                </a:r>
                <a:r>
                  <a:rPr lang="en-US" b="1" dirty="0">
                    <a:cs typeface="Times New Roman" panose="02020603050405020304" pitchFamily="18" charset="0"/>
                  </a:rPr>
                  <a:t>          Synthesis &amp; Results          CO</a:t>
                </a:r>
                <a:r>
                  <a:rPr lang="en-US" b="1" baseline="-25000" dirty="0">
                    <a:cs typeface="Times New Roman" panose="02020603050405020304" pitchFamily="18" charset="0"/>
                  </a:rPr>
                  <a:t>2</a:t>
                </a:r>
                <a:r>
                  <a:rPr lang="en-US" b="1" dirty="0">
                    <a:cs typeface="Times New Roman" panose="02020603050405020304" pitchFamily="18" charset="0"/>
                  </a:rPr>
                  <a:t> Testing          Energy Efficiency          Conclusions &amp; Future Work          	 </a:t>
                </a:r>
              </a:p>
            </p:txBody>
          </p: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A6651DB7-38B9-103F-B978-C169924578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83151" y="6470058"/>
                <a:ext cx="332509" cy="0"/>
              </a:xfrm>
              <a:prstGeom prst="straightConnector1">
                <a:avLst/>
              </a:prstGeom>
              <a:ln w="28575">
                <a:solidFill>
                  <a:srgbClr val="95003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8FCB1F1F-0F29-7886-6624-2103D99D15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17772" y="6489024"/>
                <a:ext cx="332509" cy="0"/>
              </a:xfrm>
              <a:prstGeom prst="straightConnector1">
                <a:avLst/>
              </a:prstGeom>
              <a:ln w="28575">
                <a:solidFill>
                  <a:srgbClr val="95003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D9209CF2-4E1E-929C-992F-C8C3273A9A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17390" y="6483389"/>
                <a:ext cx="332509" cy="0"/>
              </a:xfrm>
              <a:prstGeom prst="straightConnector1">
                <a:avLst/>
              </a:prstGeom>
              <a:ln w="28575">
                <a:solidFill>
                  <a:srgbClr val="95003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F3D36946-7882-EB7A-5AD6-6ED996900D47}"/>
                </a:ext>
              </a:extLst>
            </p:cNvPr>
            <p:cNvCxnSpPr>
              <a:cxnSpLocks/>
            </p:cNvCxnSpPr>
            <p:nvPr/>
          </p:nvCxnSpPr>
          <p:spPr>
            <a:xfrm>
              <a:off x="6235938" y="6544109"/>
              <a:ext cx="332509" cy="0"/>
            </a:xfrm>
            <a:prstGeom prst="straightConnector1">
              <a:avLst/>
            </a:prstGeom>
            <a:ln w="28575">
              <a:solidFill>
                <a:srgbClr val="95003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145912E4-AF22-5D5C-36AE-CF0F1877290B}"/>
              </a:ext>
            </a:extLst>
          </p:cNvPr>
          <p:cNvSpPr txBox="1"/>
          <p:nvPr/>
        </p:nvSpPr>
        <p:spPr>
          <a:xfrm>
            <a:off x="11699203" y="630023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1618EC-DD25-C9A8-1D16-B75EED7C33DB}"/>
              </a:ext>
            </a:extLst>
          </p:cNvPr>
          <p:cNvSpPr txBox="1"/>
          <p:nvPr/>
        </p:nvSpPr>
        <p:spPr>
          <a:xfrm>
            <a:off x="404008" y="720825"/>
            <a:ext cx="733296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113" lvl="1" algn="ctr"/>
            <a:r>
              <a:rPr lang="en-US" sz="2000" u="sng" dirty="0"/>
              <a:t>Problems</a:t>
            </a:r>
          </a:p>
          <a:p>
            <a:pPr marL="296863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Elevated CO</a:t>
            </a:r>
            <a:r>
              <a:rPr lang="en-US" sz="2000" baseline="-25000" dirty="0"/>
              <a:t>2</a:t>
            </a:r>
            <a:r>
              <a:rPr lang="en-US" sz="2000" dirty="0"/>
              <a:t> levels lead to </a:t>
            </a:r>
            <a:r>
              <a:rPr lang="en-US" sz="2000" b="1" dirty="0"/>
              <a:t>adverse health affects</a:t>
            </a:r>
          </a:p>
          <a:p>
            <a:pPr marL="296863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Zeolite issues:</a:t>
            </a:r>
            <a:r>
              <a:rPr lang="en-US" sz="2000" b="1" dirty="0"/>
              <a:t> </a:t>
            </a:r>
            <a:r>
              <a:rPr lang="en-US" sz="2000" dirty="0"/>
              <a:t>dusting and water uptake</a:t>
            </a:r>
          </a:p>
          <a:p>
            <a:pPr marL="296863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High temperature regeneration, which is not energy efficient</a:t>
            </a:r>
          </a:p>
          <a:p>
            <a:pPr marL="11113" lvl="1"/>
            <a:endParaRPr lang="en-US" sz="2000" dirty="0"/>
          </a:p>
          <a:p>
            <a:pPr marL="11113" lvl="1"/>
            <a:r>
              <a:rPr lang="en-US" sz="2000" dirty="0"/>
              <a:t>Necessary requirements: high efficiency, low energy usage, high structural strength, no dusting with water</a:t>
            </a:r>
          </a:p>
          <a:p>
            <a:pPr marL="296863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11113" lvl="1" algn="ctr"/>
            <a:r>
              <a:rPr lang="en-US" sz="2000" u="sng" dirty="0"/>
              <a:t>Research Question</a:t>
            </a:r>
          </a:p>
          <a:p>
            <a:pPr marL="11113" lvl="1" algn="ctr"/>
            <a:r>
              <a:rPr lang="en-US" sz="2000" dirty="0"/>
              <a:t>How does the addition of </a:t>
            </a:r>
            <a:r>
              <a:rPr lang="en-US" sz="2000" dirty="0" err="1"/>
              <a:t>Expancel</a:t>
            </a:r>
            <a:r>
              <a:rPr lang="en-US" sz="2000" dirty="0"/>
              <a:t> microspheres impact a polymer designed for CO</a:t>
            </a:r>
            <a:r>
              <a:rPr lang="en-US" sz="2000" baseline="-25000" dirty="0"/>
              <a:t>2</a:t>
            </a:r>
            <a:r>
              <a:rPr lang="en-US" sz="2000" dirty="0"/>
              <a:t> capture, using a humidity-swing system?</a:t>
            </a:r>
          </a:p>
          <a:p>
            <a:pPr marL="11113" lvl="1" algn="ctr"/>
            <a:endParaRPr lang="en-US" sz="2000" dirty="0"/>
          </a:p>
          <a:p>
            <a:pPr marL="296863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Addition of the spheres likely increases the available active sites for CO</a:t>
            </a:r>
            <a:r>
              <a:rPr lang="en-US" sz="2000" baseline="-25000" dirty="0"/>
              <a:t>2</a:t>
            </a:r>
            <a:r>
              <a:rPr lang="en-US" sz="2000" dirty="0"/>
              <a:t> capture</a:t>
            </a:r>
          </a:p>
          <a:p>
            <a:pPr marL="754063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Expand until rupture – makes porous foam structure</a:t>
            </a:r>
          </a:p>
          <a:p>
            <a:pPr marL="754063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Expanded spheres, increase surface area</a:t>
            </a:r>
          </a:p>
          <a:p>
            <a:pPr marL="296863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Dry Unexpanded (DU) vs Dry Expanded (DE) Microspheres</a:t>
            </a:r>
          </a:p>
          <a:p>
            <a:pPr marL="296863" lvl="1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2B284C5-0003-1683-05E3-8AB68ACA505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0000"/>
          <a:stretch/>
        </p:blipFill>
        <p:spPr>
          <a:xfrm>
            <a:off x="7736971" y="3979409"/>
            <a:ext cx="2287208" cy="220833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0" name="Text Box 3">
            <a:extLst>
              <a:ext uri="{FF2B5EF4-FFF2-40B4-BE49-F238E27FC236}">
                <a16:creationId xmlns:a16="http://schemas.microsoft.com/office/drawing/2014/main" id="{9F38FED4-45D8-7039-C95C-851CF2E7C60D}"/>
              </a:ext>
            </a:extLst>
          </p:cNvPr>
          <p:cNvSpPr txBox="1"/>
          <p:nvPr/>
        </p:nvSpPr>
        <p:spPr>
          <a:xfrm>
            <a:off x="10077482" y="4372899"/>
            <a:ext cx="2033991" cy="345396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2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Figure 2</a:t>
            </a:r>
            <a:r>
              <a:rPr lang="en-US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Dry microspheres image from </a:t>
            </a:r>
            <a:r>
              <a:rPr lang="en-US" sz="12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Nouryon</a:t>
            </a:r>
            <a:r>
              <a:rPr lang="en-US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3159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32BF2C-2691-F9F9-5AD7-A72081D766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63"/>
          <a:stretch/>
        </p:blipFill>
        <p:spPr>
          <a:xfrm>
            <a:off x="11407582" y="97055"/>
            <a:ext cx="703891" cy="6089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6B7BC2-5CEA-266C-1CA9-0AB2A0CAF0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530" y="0"/>
            <a:ext cx="479822" cy="742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3782FE-B516-F6B6-13EB-8906D86003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111" y="151179"/>
            <a:ext cx="716104" cy="55486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2360D92-C563-A4F6-518A-3A82A3D4AD52}"/>
              </a:ext>
            </a:extLst>
          </p:cNvPr>
          <p:cNvSpPr/>
          <p:nvPr/>
        </p:nvSpPr>
        <p:spPr>
          <a:xfrm>
            <a:off x="0" y="6743272"/>
            <a:ext cx="12192000" cy="133964"/>
          </a:xfrm>
          <a:prstGeom prst="rect">
            <a:avLst/>
          </a:prstGeom>
          <a:solidFill>
            <a:srgbClr val="8C1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6E4DCDF-20C3-6718-6F0C-A436CEAFF227}"/>
              </a:ext>
            </a:extLst>
          </p:cNvPr>
          <p:cNvSpPr txBox="1"/>
          <p:nvPr/>
        </p:nvSpPr>
        <p:spPr>
          <a:xfrm>
            <a:off x="884635" y="151179"/>
            <a:ext cx="2358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Motivation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3F9B350-C752-F074-A188-C601EE1D5CE6}"/>
              </a:ext>
            </a:extLst>
          </p:cNvPr>
          <p:cNvSpPr/>
          <p:nvPr/>
        </p:nvSpPr>
        <p:spPr>
          <a:xfrm>
            <a:off x="3188179" y="318739"/>
            <a:ext cx="7467121" cy="54317"/>
          </a:xfrm>
          <a:prstGeom prst="rect">
            <a:avLst/>
          </a:prstGeom>
          <a:solidFill>
            <a:srgbClr val="F8BE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8BE25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7151443-73DE-B2D5-6E56-2B2187F5A671}"/>
              </a:ext>
            </a:extLst>
          </p:cNvPr>
          <p:cNvSpPr/>
          <p:nvPr/>
        </p:nvSpPr>
        <p:spPr>
          <a:xfrm>
            <a:off x="3188178" y="434558"/>
            <a:ext cx="7467121" cy="54317"/>
          </a:xfrm>
          <a:prstGeom prst="rect">
            <a:avLst/>
          </a:prstGeom>
          <a:solidFill>
            <a:srgbClr val="8C1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FD123D31-8258-B672-079D-C70314C0B7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304" y="986601"/>
            <a:ext cx="3609650" cy="244239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9" name="Text Box 3">
            <a:extLst>
              <a:ext uri="{FF2B5EF4-FFF2-40B4-BE49-F238E27FC236}">
                <a16:creationId xmlns:a16="http://schemas.microsoft.com/office/drawing/2014/main" id="{44998C14-99B8-57EB-229E-B82C35AE34CD}"/>
              </a:ext>
            </a:extLst>
          </p:cNvPr>
          <p:cNvSpPr txBox="1"/>
          <p:nvPr/>
        </p:nvSpPr>
        <p:spPr>
          <a:xfrm>
            <a:off x="7660304" y="3479169"/>
            <a:ext cx="3426575" cy="345396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2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Figure 1</a:t>
            </a:r>
            <a:r>
              <a:rPr lang="en-US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Microsphere expansion graphic from </a:t>
            </a:r>
            <a:r>
              <a:rPr lang="en-US" sz="12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Nouryon</a:t>
            </a:r>
            <a:r>
              <a:rPr lang="en-US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04B581B-D43A-5D9F-0223-857C02F2DE65}"/>
              </a:ext>
            </a:extLst>
          </p:cNvPr>
          <p:cNvGrpSpPr/>
          <p:nvPr/>
        </p:nvGrpSpPr>
        <p:grpSpPr>
          <a:xfrm>
            <a:off x="191111" y="6337148"/>
            <a:ext cx="12917980" cy="369332"/>
            <a:chOff x="191111" y="6337148"/>
            <a:chExt cx="12917980" cy="36933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D8BD1E7-7BCE-CB16-17FC-7B8DB5EA2BF9}"/>
                </a:ext>
              </a:extLst>
            </p:cNvPr>
            <p:cNvGrpSpPr/>
            <p:nvPr/>
          </p:nvGrpSpPr>
          <p:grpSpPr>
            <a:xfrm>
              <a:off x="191111" y="6337148"/>
              <a:ext cx="12917980" cy="369332"/>
              <a:chOff x="-559201" y="6282063"/>
              <a:chExt cx="12917980" cy="369332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C0A6306-547F-5834-863E-33567E40501F}"/>
                  </a:ext>
                </a:extLst>
              </p:cNvPr>
              <p:cNvSpPr txBox="1"/>
              <p:nvPr/>
            </p:nvSpPr>
            <p:spPr>
              <a:xfrm>
                <a:off x="-559201" y="6282063"/>
                <a:ext cx="129179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bg1"/>
                    </a:solidFill>
                    <a:highlight>
                      <a:srgbClr val="8C1D40"/>
                    </a:highlight>
                    <a:cs typeface="Times New Roman" panose="02020603050405020304" pitchFamily="18" charset="0"/>
                  </a:rPr>
                  <a:t>Motivation</a:t>
                </a:r>
                <a:r>
                  <a:rPr lang="en-US" b="1" dirty="0">
                    <a:cs typeface="Times New Roman" panose="02020603050405020304" pitchFamily="18" charset="0"/>
                  </a:rPr>
                  <a:t>          Synthesis &amp; Results          CO</a:t>
                </a:r>
                <a:r>
                  <a:rPr lang="en-US" b="1" baseline="-25000" dirty="0">
                    <a:cs typeface="Times New Roman" panose="02020603050405020304" pitchFamily="18" charset="0"/>
                  </a:rPr>
                  <a:t>2</a:t>
                </a:r>
                <a:r>
                  <a:rPr lang="en-US" b="1" dirty="0">
                    <a:cs typeface="Times New Roman" panose="02020603050405020304" pitchFamily="18" charset="0"/>
                  </a:rPr>
                  <a:t> Testing          Energy Efficiency          Conclusions &amp; Future Work          	 </a:t>
                </a:r>
              </a:p>
            </p:txBody>
          </p: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A6651DB7-38B9-103F-B978-C169924578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83151" y="6470058"/>
                <a:ext cx="332509" cy="0"/>
              </a:xfrm>
              <a:prstGeom prst="straightConnector1">
                <a:avLst/>
              </a:prstGeom>
              <a:ln w="28575">
                <a:solidFill>
                  <a:srgbClr val="95003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8FCB1F1F-0F29-7886-6624-2103D99D15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17772" y="6489024"/>
                <a:ext cx="332509" cy="0"/>
              </a:xfrm>
              <a:prstGeom prst="straightConnector1">
                <a:avLst/>
              </a:prstGeom>
              <a:ln w="28575">
                <a:solidFill>
                  <a:srgbClr val="95003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D9209CF2-4E1E-929C-992F-C8C3273A9A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17390" y="6483389"/>
                <a:ext cx="332509" cy="0"/>
              </a:xfrm>
              <a:prstGeom prst="straightConnector1">
                <a:avLst/>
              </a:prstGeom>
              <a:ln w="28575">
                <a:solidFill>
                  <a:srgbClr val="95003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F3D36946-7882-EB7A-5AD6-6ED996900D47}"/>
                </a:ext>
              </a:extLst>
            </p:cNvPr>
            <p:cNvCxnSpPr>
              <a:cxnSpLocks/>
            </p:cNvCxnSpPr>
            <p:nvPr/>
          </p:nvCxnSpPr>
          <p:spPr>
            <a:xfrm>
              <a:off x="6235938" y="6544109"/>
              <a:ext cx="332509" cy="0"/>
            </a:xfrm>
            <a:prstGeom prst="straightConnector1">
              <a:avLst/>
            </a:prstGeom>
            <a:ln w="28575">
              <a:solidFill>
                <a:srgbClr val="95003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145912E4-AF22-5D5C-36AE-CF0F1877290B}"/>
              </a:ext>
            </a:extLst>
          </p:cNvPr>
          <p:cNvSpPr txBox="1"/>
          <p:nvPr/>
        </p:nvSpPr>
        <p:spPr>
          <a:xfrm>
            <a:off x="11699203" y="630023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703E61-8BCF-7583-53B2-FBBEC6173790}"/>
              </a:ext>
            </a:extLst>
          </p:cNvPr>
          <p:cNvSpPr txBox="1"/>
          <p:nvPr/>
        </p:nvSpPr>
        <p:spPr>
          <a:xfrm>
            <a:off x="404008" y="720825"/>
            <a:ext cx="733296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113" lvl="1" algn="ctr"/>
            <a:r>
              <a:rPr lang="en-US" sz="2000" u="sng" dirty="0"/>
              <a:t>Problems</a:t>
            </a:r>
          </a:p>
          <a:p>
            <a:pPr marL="296863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Elevated CO</a:t>
            </a:r>
            <a:r>
              <a:rPr lang="en-US" sz="2000" baseline="-25000" dirty="0"/>
              <a:t>2</a:t>
            </a:r>
            <a:r>
              <a:rPr lang="en-US" sz="2000" dirty="0"/>
              <a:t> levels lead to </a:t>
            </a:r>
            <a:r>
              <a:rPr lang="en-US" sz="2000" b="1" dirty="0"/>
              <a:t>adverse health affects</a:t>
            </a:r>
          </a:p>
          <a:p>
            <a:pPr marL="296863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Zeolite </a:t>
            </a:r>
            <a:r>
              <a:rPr lang="en-US" sz="2000" b="1" dirty="0"/>
              <a:t>issues: </a:t>
            </a:r>
            <a:r>
              <a:rPr lang="en-US" sz="2000" dirty="0"/>
              <a:t>dusting and water uptake</a:t>
            </a:r>
          </a:p>
          <a:p>
            <a:pPr marL="296863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High temperature regeneration, which is not energy efficient</a:t>
            </a:r>
          </a:p>
          <a:p>
            <a:pPr marL="11113" lvl="1"/>
            <a:endParaRPr lang="en-US" sz="2000" b="1" dirty="0"/>
          </a:p>
          <a:p>
            <a:pPr marL="11113" lvl="1"/>
            <a:r>
              <a:rPr lang="en-US" sz="2000" dirty="0"/>
              <a:t>Necessary requirements: high efficiency, low energy usage, high structural strength, no dusting with water</a:t>
            </a:r>
          </a:p>
          <a:p>
            <a:pPr marL="296863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11113" lvl="1" algn="ctr"/>
            <a:r>
              <a:rPr lang="en-US" sz="2000" u="sng" dirty="0"/>
              <a:t>Research Question</a:t>
            </a:r>
          </a:p>
          <a:p>
            <a:pPr marL="11113" lvl="1" algn="ctr"/>
            <a:r>
              <a:rPr lang="en-US" sz="2000" dirty="0"/>
              <a:t>How does the addition of </a:t>
            </a:r>
            <a:r>
              <a:rPr lang="en-US" sz="2000" dirty="0" err="1"/>
              <a:t>Expancel</a:t>
            </a:r>
            <a:r>
              <a:rPr lang="en-US" sz="2000" dirty="0"/>
              <a:t> microspheres impact a polymer designed for CO</a:t>
            </a:r>
            <a:r>
              <a:rPr lang="en-US" sz="2000" baseline="-25000" dirty="0"/>
              <a:t>2</a:t>
            </a:r>
            <a:r>
              <a:rPr lang="en-US" sz="2000" dirty="0"/>
              <a:t> capture, using a humidity-swing system?</a:t>
            </a:r>
          </a:p>
          <a:p>
            <a:pPr marL="11113" lvl="1" algn="ctr"/>
            <a:endParaRPr lang="en-US" sz="2000" dirty="0"/>
          </a:p>
          <a:p>
            <a:pPr marL="296863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Addition of the spheres likely increases the available active sites for CO</a:t>
            </a:r>
            <a:r>
              <a:rPr lang="en-US" sz="2000" baseline="-25000" dirty="0"/>
              <a:t>2</a:t>
            </a:r>
            <a:r>
              <a:rPr lang="en-US" sz="2000" dirty="0"/>
              <a:t> capture</a:t>
            </a:r>
          </a:p>
          <a:p>
            <a:pPr marL="754063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Expand until rupture – makes porous foam structure</a:t>
            </a:r>
          </a:p>
          <a:p>
            <a:pPr marL="754063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Expanded spheres, increase surface area</a:t>
            </a:r>
          </a:p>
          <a:p>
            <a:pPr marL="296863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Dry Unexpanded (DU) vs Dry Expanded (DE) Microspheres</a:t>
            </a:r>
          </a:p>
          <a:p>
            <a:pPr marL="296863" lvl="1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CA5E7AC-519B-8996-F658-891E574D272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0000"/>
          <a:stretch/>
        </p:blipFill>
        <p:spPr>
          <a:xfrm>
            <a:off x="7736971" y="3979409"/>
            <a:ext cx="2287208" cy="220833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0" name="Text Box 3">
            <a:extLst>
              <a:ext uri="{FF2B5EF4-FFF2-40B4-BE49-F238E27FC236}">
                <a16:creationId xmlns:a16="http://schemas.microsoft.com/office/drawing/2014/main" id="{DF47CB97-D86E-2510-82D8-77D1E94D1B0C}"/>
              </a:ext>
            </a:extLst>
          </p:cNvPr>
          <p:cNvSpPr txBox="1"/>
          <p:nvPr/>
        </p:nvSpPr>
        <p:spPr>
          <a:xfrm>
            <a:off x="10077482" y="4372899"/>
            <a:ext cx="2033991" cy="345396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2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Figure 2</a:t>
            </a:r>
            <a:r>
              <a:rPr lang="en-US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Dry microspheres image from </a:t>
            </a:r>
            <a:r>
              <a:rPr lang="en-US" sz="12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Nouryon</a:t>
            </a:r>
            <a:r>
              <a:rPr lang="en-US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6462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32BF2C-2691-F9F9-5AD7-A72081D766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63"/>
          <a:stretch/>
        </p:blipFill>
        <p:spPr>
          <a:xfrm>
            <a:off x="11407582" y="97055"/>
            <a:ext cx="703891" cy="6089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6B7BC2-5CEA-266C-1CA9-0AB2A0CAF0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530" y="0"/>
            <a:ext cx="479822" cy="742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3782FE-B516-F6B6-13EB-8906D86003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111" y="151179"/>
            <a:ext cx="716104" cy="55486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2360D92-C563-A4F6-518A-3A82A3D4AD52}"/>
              </a:ext>
            </a:extLst>
          </p:cNvPr>
          <p:cNvSpPr/>
          <p:nvPr/>
        </p:nvSpPr>
        <p:spPr>
          <a:xfrm>
            <a:off x="0" y="6743272"/>
            <a:ext cx="12192000" cy="133964"/>
          </a:xfrm>
          <a:prstGeom prst="rect">
            <a:avLst/>
          </a:prstGeom>
          <a:solidFill>
            <a:srgbClr val="8C1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6E4DCDF-20C3-6718-6F0C-A436CEAFF227}"/>
              </a:ext>
            </a:extLst>
          </p:cNvPr>
          <p:cNvSpPr txBox="1"/>
          <p:nvPr/>
        </p:nvSpPr>
        <p:spPr>
          <a:xfrm>
            <a:off x="884635" y="151179"/>
            <a:ext cx="2358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Motivation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3F9B350-C752-F074-A188-C601EE1D5CE6}"/>
              </a:ext>
            </a:extLst>
          </p:cNvPr>
          <p:cNvSpPr/>
          <p:nvPr/>
        </p:nvSpPr>
        <p:spPr>
          <a:xfrm>
            <a:off x="3188179" y="318739"/>
            <a:ext cx="7467121" cy="54317"/>
          </a:xfrm>
          <a:prstGeom prst="rect">
            <a:avLst/>
          </a:prstGeom>
          <a:solidFill>
            <a:srgbClr val="F8BE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8BE25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7151443-73DE-B2D5-6E56-2B2187F5A671}"/>
              </a:ext>
            </a:extLst>
          </p:cNvPr>
          <p:cNvSpPr/>
          <p:nvPr/>
        </p:nvSpPr>
        <p:spPr>
          <a:xfrm>
            <a:off x="3188178" y="434558"/>
            <a:ext cx="7467121" cy="54317"/>
          </a:xfrm>
          <a:prstGeom prst="rect">
            <a:avLst/>
          </a:prstGeom>
          <a:solidFill>
            <a:srgbClr val="8C1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FD123D31-8258-B672-079D-C70314C0B7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304" y="986601"/>
            <a:ext cx="3609650" cy="244239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9" name="Text Box 3">
            <a:extLst>
              <a:ext uri="{FF2B5EF4-FFF2-40B4-BE49-F238E27FC236}">
                <a16:creationId xmlns:a16="http://schemas.microsoft.com/office/drawing/2014/main" id="{44998C14-99B8-57EB-229E-B82C35AE34CD}"/>
              </a:ext>
            </a:extLst>
          </p:cNvPr>
          <p:cNvSpPr txBox="1"/>
          <p:nvPr/>
        </p:nvSpPr>
        <p:spPr>
          <a:xfrm>
            <a:off x="7660304" y="3479169"/>
            <a:ext cx="3426575" cy="345396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2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Figure 1</a:t>
            </a:r>
            <a:r>
              <a:rPr lang="en-US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Microsphere expansion graphic from </a:t>
            </a:r>
            <a:r>
              <a:rPr lang="en-US" sz="12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Nouryon</a:t>
            </a:r>
            <a:r>
              <a:rPr lang="en-US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04B581B-D43A-5D9F-0223-857C02F2DE65}"/>
              </a:ext>
            </a:extLst>
          </p:cNvPr>
          <p:cNvGrpSpPr/>
          <p:nvPr/>
        </p:nvGrpSpPr>
        <p:grpSpPr>
          <a:xfrm>
            <a:off x="191111" y="6337148"/>
            <a:ext cx="12917980" cy="369332"/>
            <a:chOff x="191111" y="6337148"/>
            <a:chExt cx="12917980" cy="36933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D8BD1E7-7BCE-CB16-17FC-7B8DB5EA2BF9}"/>
                </a:ext>
              </a:extLst>
            </p:cNvPr>
            <p:cNvGrpSpPr/>
            <p:nvPr/>
          </p:nvGrpSpPr>
          <p:grpSpPr>
            <a:xfrm>
              <a:off x="191111" y="6337148"/>
              <a:ext cx="12917980" cy="369332"/>
              <a:chOff x="-559201" y="6282063"/>
              <a:chExt cx="12917980" cy="369332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C0A6306-547F-5834-863E-33567E40501F}"/>
                  </a:ext>
                </a:extLst>
              </p:cNvPr>
              <p:cNvSpPr txBox="1"/>
              <p:nvPr/>
            </p:nvSpPr>
            <p:spPr>
              <a:xfrm>
                <a:off x="-559201" y="6282063"/>
                <a:ext cx="129179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bg1"/>
                    </a:solidFill>
                    <a:highlight>
                      <a:srgbClr val="8C1D40"/>
                    </a:highlight>
                    <a:cs typeface="Times New Roman" panose="02020603050405020304" pitchFamily="18" charset="0"/>
                  </a:rPr>
                  <a:t>Motivation</a:t>
                </a:r>
                <a:r>
                  <a:rPr lang="en-US" b="1" dirty="0">
                    <a:cs typeface="Times New Roman" panose="02020603050405020304" pitchFamily="18" charset="0"/>
                  </a:rPr>
                  <a:t>          Synthesis &amp; Results          CO</a:t>
                </a:r>
                <a:r>
                  <a:rPr lang="en-US" b="1" baseline="-25000" dirty="0">
                    <a:cs typeface="Times New Roman" panose="02020603050405020304" pitchFamily="18" charset="0"/>
                  </a:rPr>
                  <a:t>2</a:t>
                </a:r>
                <a:r>
                  <a:rPr lang="en-US" b="1" dirty="0">
                    <a:cs typeface="Times New Roman" panose="02020603050405020304" pitchFamily="18" charset="0"/>
                  </a:rPr>
                  <a:t> Testing          Energy Efficiency          Conclusions &amp; Future Work          	 </a:t>
                </a:r>
              </a:p>
            </p:txBody>
          </p: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A6651DB7-38B9-103F-B978-C169924578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83151" y="6470058"/>
                <a:ext cx="332509" cy="0"/>
              </a:xfrm>
              <a:prstGeom prst="straightConnector1">
                <a:avLst/>
              </a:prstGeom>
              <a:ln w="28575">
                <a:solidFill>
                  <a:srgbClr val="95003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8FCB1F1F-0F29-7886-6624-2103D99D15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17772" y="6489024"/>
                <a:ext cx="332509" cy="0"/>
              </a:xfrm>
              <a:prstGeom prst="straightConnector1">
                <a:avLst/>
              </a:prstGeom>
              <a:ln w="28575">
                <a:solidFill>
                  <a:srgbClr val="95003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D9209CF2-4E1E-929C-992F-C8C3273A9A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17390" y="6483389"/>
                <a:ext cx="332509" cy="0"/>
              </a:xfrm>
              <a:prstGeom prst="straightConnector1">
                <a:avLst/>
              </a:prstGeom>
              <a:ln w="28575">
                <a:solidFill>
                  <a:srgbClr val="95003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F3D36946-7882-EB7A-5AD6-6ED996900D47}"/>
                </a:ext>
              </a:extLst>
            </p:cNvPr>
            <p:cNvCxnSpPr>
              <a:cxnSpLocks/>
            </p:cNvCxnSpPr>
            <p:nvPr/>
          </p:nvCxnSpPr>
          <p:spPr>
            <a:xfrm>
              <a:off x="6235938" y="6544109"/>
              <a:ext cx="332509" cy="0"/>
            </a:xfrm>
            <a:prstGeom prst="straightConnector1">
              <a:avLst/>
            </a:prstGeom>
            <a:ln w="28575">
              <a:solidFill>
                <a:srgbClr val="95003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145912E4-AF22-5D5C-36AE-CF0F1877290B}"/>
              </a:ext>
            </a:extLst>
          </p:cNvPr>
          <p:cNvSpPr txBox="1"/>
          <p:nvPr/>
        </p:nvSpPr>
        <p:spPr>
          <a:xfrm>
            <a:off x="11699203" y="630023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703E61-8BCF-7583-53B2-FBBEC6173790}"/>
              </a:ext>
            </a:extLst>
          </p:cNvPr>
          <p:cNvSpPr txBox="1"/>
          <p:nvPr/>
        </p:nvSpPr>
        <p:spPr>
          <a:xfrm>
            <a:off x="404008" y="720825"/>
            <a:ext cx="733296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113" lvl="1" algn="ctr"/>
            <a:r>
              <a:rPr lang="en-US" sz="2000" u="sng" dirty="0"/>
              <a:t>Problems</a:t>
            </a:r>
          </a:p>
          <a:p>
            <a:pPr marL="296863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Elevated CO</a:t>
            </a:r>
            <a:r>
              <a:rPr lang="en-US" sz="2000" baseline="-25000" dirty="0"/>
              <a:t>2</a:t>
            </a:r>
            <a:r>
              <a:rPr lang="en-US" sz="2000" dirty="0"/>
              <a:t> levels lead to </a:t>
            </a:r>
            <a:r>
              <a:rPr lang="en-US" sz="2000" b="1" dirty="0"/>
              <a:t>adverse health affects</a:t>
            </a:r>
          </a:p>
          <a:p>
            <a:pPr marL="296863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Zeolite </a:t>
            </a:r>
            <a:r>
              <a:rPr lang="en-US" sz="2000" b="1" dirty="0"/>
              <a:t>issues: </a:t>
            </a:r>
            <a:r>
              <a:rPr lang="en-US" sz="2000" dirty="0"/>
              <a:t>dusting and water uptake</a:t>
            </a:r>
          </a:p>
          <a:p>
            <a:pPr marL="296863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High temperature regeneration, which is </a:t>
            </a:r>
            <a:r>
              <a:rPr lang="en-US" sz="2000" b="1" dirty="0"/>
              <a:t>not energy efficient</a:t>
            </a:r>
          </a:p>
          <a:p>
            <a:pPr marL="11113" lvl="1"/>
            <a:endParaRPr lang="en-US" sz="2000" b="1" dirty="0"/>
          </a:p>
          <a:p>
            <a:pPr marL="11113" lvl="1"/>
            <a:r>
              <a:rPr lang="en-US" sz="2000" dirty="0"/>
              <a:t>Necessary requirements: high efficiency, low energy usage, high structural strength, no dusting with water</a:t>
            </a:r>
          </a:p>
          <a:p>
            <a:pPr marL="296863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11113" lvl="1" algn="ctr"/>
            <a:r>
              <a:rPr lang="en-US" sz="2000" u="sng" dirty="0"/>
              <a:t>Research Question</a:t>
            </a:r>
          </a:p>
          <a:p>
            <a:pPr marL="11113" lvl="1" algn="ctr"/>
            <a:r>
              <a:rPr lang="en-US" sz="2000" dirty="0"/>
              <a:t>How does the addition of </a:t>
            </a:r>
            <a:r>
              <a:rPr lang="en-US" sz="2000" dirty="0" err="1"/>
              <a:t>Expancel</a:t>
            </a:r>
            <a:r>
              <a:rPr lang="en-US" sz="2000" dirty="0"/>
              <a:t> microspheres impact a polymer designed for CO</a:t>
            </a:r>
            <a:r>
              <a:rPr lang="en-US" sz="2000" baseline="-25000" dirty="0"/>
              <a:t>2</a:t>
            </a:r>
            <a:r>
              <a:rPr lang="en-US" sz="2000" dirty="0"/>
              <a:t> capture, using a humidity-swing system?</a:t>
            </a:r>
          </a:p>
          <a:p>
            <a:pPr marL="11113" lvl="1" algn="ctr"/>
            <a:endParaRPr lang="en-US" sz="2000" dirty="0"/>
          </a:p>
          <a:p>
            <a:pPr marL="296863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Addition of the spheres likely increases the available active sites for CO</a:t>
            </a:r>
            <a:r>
              <a:rPr lang="en-US" sz="2000" baseline="-25000" dirty="0"/>
              <a:t>2</a:t>
            </a:r>
            <a:r>
              <a:rPr lang="en-US" sz="2000" dirty="0"/>
              <a:t> capture</a:t>
            </a:r>
          </a:p>
          <a:p>
            <a:pPr marL="754063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Expand until rupture – makes porous foam structure</a:t>
            </a:r>
          </a:p>
          <a:p>
            <a:pPr marL="754063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Expanded spheres, increase surface area</a:t>
            </a:r>
          </a:p>
          <a:p>
            <a:pPr marL="296863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Dry Unexpanded (DU) vs Dry Expanded (DE) Microspheres</a:t>
            </a:r>
          </a:p>
          <a:p>
            <a:pPr marL="296863" lvl="1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CA5E7AC-519B-8996-F658-891E574D272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0000"/>
          <a:stretch/>
        </p:blipFill>
        <p:spPr>
          <a:xfrm>
            <a:off x="7736971" y="3979409"/>
            <a:ext cx="2287208" cy="220833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0" name="Text Box 3">
            <a:extLst>
              <a:ext uri="{FF2B5EF4-FFF2-40B4-BE49-F238E27FC236}">
                <a16:creationId xmlns:a16="http://schemas.microsoft.com/office/drawing/2014/main" id="{DF47CB97-D86E-2510-82D8-77D1E94D1B0C}"/>
              </a:ext>
            </a:extLst>
          </p:cNvPr>
          <p:cNvSpPr txBox="1"/>
          <p:nvPr/>
        </p:nvSpPr>
        <p:spPr>
          <a:xfrm>
            <a:off x="10077482" y="4372899"/>
            <a:ext cx="2033991" cy="345396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2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Figure 2</a:t>
            </a:r>
            <a:r>
              <a:rPr lang="en-US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Dry microspheres image from </a:t>
            </a:r>
            <a:r>
              <a:rPr lang="en-US" sz="12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Nouryon</a:t>
            </a:r>
            <a:r>
              <a:rPr lang="en-US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775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32BF2C-2691-F9F9-5AD7-A72081D766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63"/>
          <a:stretch/>
        </p:blipFill>
        <p:spPr>
          <a:xfrm>
            <a:off x="11407582" y="97055"/>
            <a:ext cx="703891" cy="6089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6B7BC2-5CEA-266C-1CA9-0AB2A0CAF0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530" y="0"/>
            <a:ext cx="479822" cy="742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3782FE-B516-F6B6-13EB-8906D86003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111" y="151179"/>
            <a:ext cx="716104" cy="55486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2360D92-C563-A4F6-518A-3A82A3D4AD52}"/>
              </a:ext>
            </a:extLst>
          </p:cNvPr>
          <p:cNvSpPr/>
          <p:nvPr/>
        </p:nvSpPr>
        <p:spPr>
          <a:xfrm>
            <a:off x="0" y="6743272"/>
            <a:ext cx="12192000" cy="133964"/>
          </a:xfrm>
          <a:prstGeom prst="rect">
            <a:avLst/>
          </a:prstGeom>
          <a:solidFill>
            <a:srgbClr val="8C1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6E4DCDF-20C3-6718-6F0C-A436CEAFF227}"/>
              </a:ext>
            </a:extLst>
          </p:cNvPr>
          <p:cNvSpPr txBox="1"/>
          <p:nvPr/>
        </p:nvSpPr>
        <p:spPr>
          <a:xfrm>
            <a:off x="884635" y="151179"/>
            <a:ext cx="2358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Motivation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3F9B350-C752-F074-A188-C601EE1D5CE6}"/>
              </a:ext>
            </a:extLst>
          </p:cNvPr>
          <p:cNvSpPr/>
          <p:nvPr/>
        </p:nvSpPr>
        <p:spPr>
          <a:xfrm>
            <a:off x="3188179" y="318739"/>
            <a:ext cx="7467121" cy="54317"/>
          </a:xfrm>
          <a:prstGeom prst="rect">
            <a:avLst/>
          </a:prstGeom>
          <a:solidFill>
            <a:srgbClr val="F8BE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8BE25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7151443-73DE-B2D5-6E56-2B2187F5A671}"/>
              </a:ext>
            </a:extLst>
          </p:cNvPr>
          <p:cNvSpPr/>
          <p:nvPr/>
        </p:nvSpPr>
        <p:spPr>
          <a:xfrm>
            <a:off x="3188178" y="434558"/>
            <a:ext cx="7467121" cy="54317"/>
          </a:xfrm>
          <a:prstGeom prst="rect">
            <a:avLst/>
          </a:prstGeom>
          <a:solidFill>
            <a:srgbClr val="8C1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FD123D31-8258-B672-079D-C70314C0B7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304" y="986601"/>
            <a:ext cx="3609650" cy="244239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9" name="Text Box 3">
            <a:extLst>
              <a:ext uri="{FF2B5EF4-FFF2-40B4-BE49-F238E27FC236}">
                <a16:creationId xmlns:a16="http://schemas.microsoft.com/office/drawing/2014/main" id="{44998C14-99B8-57EB-229E-B82C35AE34CD}"/>
              </a:ext>
            </a:extLst>
          </p:cNvPr>
          <p:cNvSpPr txBox="1"/>
          <p:nvPr/>
        </p:nvSpPr>
        <p:spPr>
          <a:xfrm>
            <a:off x="7660304" y="3479169"/>
            <a:ext cx="3426575" cy="345396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2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Figure 1</a:t>
            </a:r>
            <a:r>
              <a:rPr lang="en-US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Microsphere expansion graphic from </a:t>
            </a:r>
            <a:r>
              <a:rPr lang="en-US" sz="12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Nouryon</a:t>
            </a:r>
            <a:r>
              <a:rPr lang="en-US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04B581B-D43A-5D9F-0223-857C02F2DE65}"/>
              </a:ext>
            </a:extLst>
          </p:cNvPr>
          <p:cNvGrpSpPr/>
          <p:nvPr/>
        </p:nvGrpSpPr>
        <p:grpSpPr>
          <a:xfrm>
            <a:off x="191111" y="6337148"/>
            <a:ext cx="12917980" cy="369332"/>
            <a:chOff x="191111" y="6337148"/>
            <a:chExt cx="12917980" cy="36933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D8BD1E7-7BCE-CB16-17FC-7B8DB5EA2BF9}"/>
                </a:ext>
              </a:extLst>
            </p:cNvPr>
            <p:cNvGrpSpPr/>
            <p:nvPr/>
          </p:nvGrpSpPr>
          <p:grpSpPr>
            <a:xfrm>
              <a:off x="191111" y="6337148"/>
              <a:ext cx="12917980" cy="369332"/>
              <a:chOff x="-559201" y="6282063"/>
              <a:chExt cx="12917980" cy="369332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C0A6306-547F-5834-863E-33567E40501F}"/>
                  </a:ext>
                </a:extLst>
              </p:cNvPr>
              <p:cNvSpPr txBox="1"/>
              <p:nvPr/>
            </p:nvSpPr>
            <p:spPr>
              <a:xfrm>
                <a:off x="-559201" y="6282063"/>
                <a:ext cx="129179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bg1"/>
                    </a:solidFill>
                    <a:highlight>
                      <a:srgbClr val="8C1D40"/>
                    </a:highlight>
                    <a:cs typeface="Times New Roman" panose="02020603050405020304" pitchFamily="18" charset="0"/>
                  </a:rPr>
                  <a:t>Motivation</a:t>
                </a:r>
                <a:r>
                  <a:rPr lang="en-US" b="1" dirty="0">
                    <a:cs typeface="Times New Roman" panose="02020603050405020304" pitchFamily="18" charset="0"/>
                  </a:rPr>
                  <a:t>          Synthesis &amp; Results          CO</a:t>
                </a:r>
                <a:r>
                  <a:rPr lang="en-US" b="1" baseline="-25000" dirty="0">
                    <a:cs typeface="Times New Roman" panose="02020603050405020304" pitchFamily="18" charset="0"/>
                  </a:rPr>
                  <a:t>2</a:t>
                </a:r>
                <a:r>
                  <a:rPr lang="en-US" b="1" dirty="0">
                    <a:cs typeface="Times New Roman" panose="02020603050405020304" pitchFamily="18" charset="0"/>
                  </a:rPr>
                  <a:t> Testing          Energy Efficiency          Conclusions &amp; Future Work          	 </a:t>
                </a:r>
              </a:p>
            </p:txBody>
          </p: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A6651DB7-38B9-103F-B978-C169924578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83151" y="6470058"/>
                <a:ext cx="332509" cy="0"/>
              </a:xfrm>
              <a:prstGeom prst="straightConnector1">
                <a:avLst/>
              </a:prstGeom>
              <a:ln w="28575">
                <a:solidFill>
                  <a:srgbClr val="95003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8FCB1F1F-0F29-7886-6624-2103D99D15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17772" y="6489024"/>
                <a:ext cx="332509" cy="0"/>
              </a:xfrm>
              <a:prstGeom prst="straightConnector1">
                <a:avLst/>
              </a:prstGeom>
              <a:ln w="28575">
                <a:solidFill>
                  <a:srgbClr val="95003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D9209CF2-4E1E-929C-992F-C8C3273A9A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17390" y="6483389"/>
                <a:ext cx="332509" cy="0"/>
              </a:xfrm>
              <a:prstGeom prst="straightConnector1">
                <a:avLst/>
              </a:prstGeom>
              <a:ln w="28575">
                <a:solidFill>
                  <a:srgbClr val="95003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F3D36946-7882-EB7A-5AD6-6ED996900D47}"/>
                </a:ext>
              </a:extLst>
            </p:cNvPr>
            <p:cNvCxnSpPr>
              <a:cxnSpLocks/>
            </p:cNvCxnSpPr>
            <p:nvPr/>
          </p:nvCxnSpPr>
          <p:spPr>
            <a:xfrm>
              <a:off x="6235938" y="6544109"/>
              <a:ext cx="332509" cy="0"/>
            </a:xfrm>
            <a:prstGeom prst="straightConnector1">
              <a:avLst/>
            </a:prstGeom>
            <a:ln w="28575">
              <a:solidFill>
                <a:srgbClr val="95003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145912E4-AF22-5D5C-36AE-CF0F1877290B}"/>
              </a:ext>
            </a:extLst>
          </p:cNvPr>
          <p:cNvSpPr txBox="1"/>
          <p:nvPr/>
        </p:nvSpPr>
        <p:spPr>
          <a:xfrm>
            <a:off x="11699203" y="630023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A4D1FA-3292-253A-6AA1-50D047634F22}"/>
              </a:ext>
            </a:extLst>
          </p:cNvPr>
          <p:cNvSpPr txBox="1"/>
          <p:nvPr/>
        </p:nvSpPr>
        <p:spPr>
          <a:xfrm>
            <a:off x="404008" y="720825"/>
            <a:ext cx="733296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113" lvl="1" algn="ctr"/>
            <a:r>
              <a:rPr lang="en-US" sz="2000" u="sng" dirty="0"/>
              <a:t>Problems</a:t>
            </a:r>
          </a:p>
          <a:p>
            <a:pPr marL="296863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Elevated CO</a:t>
            </a:r>
            <a:r>
              <a:rPr lang="en-US" sz="2000" baseline="-25000" dirty="0"/>
              <a:t>2</a:t>
            </a:r>
            <a:r>
              <a:rPr lang="en-US" sz="2000" dirty="0"/>
              <a:t> levels lead to </a:t>
            </a:r>
            <a:r>
              <a:rPr lang="en-US" sz="2000" b="1" dirty="0"/>
              <a:t>adverse health affects</a:t>
            </a:r>
          </a:p>
          <a:p>
            <a:pPr marL="296863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Zeolite </a:t>
            </a:r>
            <a:r>
              <a:rPr lang="en-US" sz="2000" b="1" dirty="0"/>
              <a:t>issues: </a:t>
            </a:r>
            <a:r>
              <a:rPr lang="en-US" sz="2000" dirty="0"/>
              <a:t>dusting and water uptake</a:t>
            </a:r>
          </a:p>
          <a:p>
            <a:pPr marL="296863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High temperature regeneration, which is </a:t>
            </a:r>
            <a:r>
              <a:rPr lang="en-US" sz="2000" b="1" dirty="0"/>
              <a:t>not energy efficient</a:t>
            </a:r>
          </a:p>
          <a:p>
            <a:pPr marL="11113" lvl="1"/>
            <a:endParaRPr lang="en-US" sz="2000" b="1" dirty="0"/>
          </a:p>
          <a:p>
            <a:pPr marL="11113" lvl="1"/>
            <a:r>
              <a:rPr lang="en-US" sz="2000" b="1" dirty="0"/>
              <a:t>Necessary requirements: </a:t>
            </a:r>
            <a:r>
              <a:rPr lang="en-US" sz="2000" dirty="0"/>
              <a:t>high efficiency, low energy usage, high structural strength, no dusting with water</a:t>
            </a:r>
          </a:p>
          <a:p>
            <a:pPr marL="296863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11113" lvl="1" algn="ctr"/>
            <a:r>
              <a:rPr lang="en-US" sz="2000" u="sng" dirty="0"/>
              <a:t>Research Question</a:t>
            </a:r>
          </a:p>
          <a:p>
            <a:pPr marL="11113" lvl="1" algn="ctr"/>
            <a:r>
              <a:rPr lang="en-US" sz="2000" dirty="0"/>
              <a:t>How does the addition of </a:t>
            </a:r>
            <a:r>
              <a:rPr lang="en-US" sz="2000" dirty="0" err="1"/>
              <a:t>Expancel</a:t>
            </a:r>
            <a:r>
              <a:rPr lang="en-US" sz="2000" dirty="0"/>
              <a:t> microspheres impact a polymer designed for CO</a:t>
            </a:r>
            <a:r>
              <a:rPr lang="en-US" sz="2000" baseline="-25000" dirty="0"/>
              <a:t>2</a:t>
            </a:r>
            <a:r>
              <a:rPr lang="en-US" sz="2000" dirty="0"/>
              <a:t> capture, using a humidity-swing system?</a:t>
            </a:r>
          </a:p>
          <a:p>
            <a:pPr marL="11113" lvl="1" algn="ctr"/>
            <a:endParaRPr lang="en-US" sz="2000" dirty="0"/>
          </a:p>
          <a:p>
            <a:pPr marL="296863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Addition of the spheres likely increases the available active sites for CO</a:t>
            </a:r>
            <a:r>
              <a:rPr lang="en-US" sz="2000" baseline="-25000" dirty="0"/>
              <a:t>2</a:t>
            </a:r>
            <a:r>
              <a:rPr lang="en-US" sz="2000" dirty="0"/>
              <a:t> capture</a:t>
            </a:r>
          </a:p>
          <a:p>
            <a:pPr marL="754063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Expand until rupture – makes porous foam structure</a:t>
            </a:r>
          </a:p>
          <a:p>
            <a:pPr marL="754063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Expanded spheres, increase surface area</a:t>
            </a:r>
          </a:p>
          <a:p>
            <a:pPr marL="296863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Dry Unexpanded (DU) vs Dry Expanded (DE) Microspheres</a:t>
            </a:r>
          </a:p>
          <a:p>
            <a:pPr marL="296863" lvl="1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444E3F4-EE87-80BE-C676-7994EB51261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0000"/>
          <a:stretch/>
        </p:blipFill>
        <p:spPr>
          <a:xfrm>
            <a:off x="7736971" y="3979409"/>
            <a:ext cx="2287208" cy="220833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0" name="Text Box 3">
            <a:extLst>
              <a:ext uri="{FF2B5EF4-FFF2-40B4-BE49-F238E27FC236}">
                <a16:creationId xmlns:a16="http://schemas.microsoft.com/office/drawing/2014/main" id="{3F65D1CD-74E7-370C-E415-9C3EC9FF93F8}"/>
              </a:ext>
            </a:extLst>
          </p:cNvPr>
          <p:cNvSpPr txBox="1"/>
          <p:nvPr/>
        </p:nvSpPr>
        <p:spPr>
          <a:xfrm>
            <a:off x="10077482" y="4372899"/>
            <a:ext cx="2033991" cy="345396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2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Figure 2</a:t>
            </a:r>
            <a:r>
              <a:rPr lang="en-US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Dry microspheres image from </a:t>
            </a:r>
            <a:r>
              <a:rPr lang="en-US" sz="12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Nouryon</a:t>
            </a:r>
            <a:r>
              <a:rPr lang="en-US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3876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32BF2C-2691-F9F9-5AD7-A72081D766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63"/>
          <a:stretch/>
        </p:blipFill>
        <p:spPr>
          <a:xfrm>
            <a:off x="11407582" y="97055"/>
            <a:ext cx="703891" cy="6089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6B7BC2-5CEA-266C-1CA9-0AB2A0CAF0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530" y="0"/>
            <a:ext cx="479822" cy="742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3782FE-B516-F6B6-13EB-8906D86003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111" y="151179"/>
            <a:ext cx="716104" cy="55486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2360D92-C563-A4F6-518A-3A82A3D4AD52}"/>
              </a:ext>
            </a:extLst>
          </p:cNvPr>
          <p:cNvSpPr/>
          <p:nvPr/>
        </p:nvSpPr>
        <p:spPr>
          <a:xfrm>
            <a:off x="0" y="6743272"/>
            <a:ext cx="12192000" cy="133964"/>
          </a:xfrm>
          <a:prstGeom prst="rect">
            <a:avLst/>
          </a:prstGeom>
          <a:solidFill>
            <a:srgbClr val="8C1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6E4DCDF-20C3-6718-6F0C-A436CEAFF227}"/>
              </a:ext>
            </a:extLst>
          </p:cNvPr>
          <p:cNvSpPr txBox="1"/>
          <p:nvPr/>
        </p:nvSpPr>
        <p:spPr>
          <a:xfrm>
            <a:off x="884635" y="151179"/>
            <a:ext cx="2358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Motivation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3F9B350-C752-F074-A188-C601EE1D5CE6}"/>
              </a:ext>
            </a:extLst>
          </p:cNvPr>
          <p:cNvSpPr/>
          <p:nvPr/>
        </p:nvSpPr>
        <p:spPr>
          <a:xfrm>
            <a:off x="3188179" y="318739"/>
            <a:ext cx="7467121" cy="54317"/>
          </a:xfrm>
          <a:prstGeom prst="rect">
            <a:avLst/>
          </a:prstGeom>
          <a:solidFill>
            <a:srgbClr val="F8BE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8BE25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7151443-73DE-B2D5-6E56-2B2187F5A671}"/>
              </a:ext>
            </a:extLst>
          </p:cNvPr>
          <p:cNvSpPr/>
          <p:nvPr/>
        </p:nvSpPr>
        <p:spPr>
          <a:xfrm>
            <a:off x="3188178" y="434558"/>
            <a:ext cx="7467121" cy="54317"/>
          </a:xfrm>
          <a:prstGeom prst="rect">
            <a:avLst/>
          </a:prstGeom>
          <a:solidFill>
            <a:srgbClr val="8C1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FD123D31-8258-B672-079D-C70314C0B7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304" y="986601"/>
            <a:ext cx="3609650" cy="244239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9" name="Text Box 3">
            <a:extLst>
              <a:ext uri="{FF2B5EF4-FFF2-40B4-BE49-F238E27FC236}">
                <a16:creationId xmlns:a16="http://schemas.microsoft.com/office/drawing/2014/main" id="{44998C14-99B8-57EB-229E-B82C35AE34CD}"/>
              </a:ext>
            </a:extLst>
          </p:cNvPr>
          <p:cNvSpPr txBox="1"/>
          <p:nvPr/>
        </p:nvSpPr>
        <p:spPr>
          <a:xfrm>
            <a:off x="7660304" y="3479169"/>
            <a:ext cx="3426575" cy="345396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2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Figure 1</a:t>
            </a:r>
            <a:r>
              <a:rPr lang="en-US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Microsphere expansion graphic from </a:t>
            </a:r>
            <a:r>
              <a:rPr lang="en-US" sz="12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Nouryon</a:t>
            </a:r>
            <a:r>
              <a:rPr lang="en-US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04B581B-D43A-5D9F-0223-857C02F2DE65}"/>
              </a:ext>
            </a:extLst>
          </p:cNvPr>
          <p:cNvGrpSpPr/>
          <p:nvPr/>
        </p:nvGrpSpPr>
        <p:grpSpPr>
          <a:xfrm>
            <a:off x="191111" y="6337148"/>
            <a:ext cx="12917980" cy="369332"/>
            <a:chOff x="191111" y="6337148"/>
            <a:chExt cx="12917980" cy="36933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D8BD1E7-7BCE-CB16-17FC-7B8DB5EA2BF9}"/>
                </a:ext>
              </a:extLst>
            </p:cNvPr>
            <p:cNvGrpSpPr/>
            <p:nvPr/>
          </p:nvGrpSpPr>
          <p:grpSpPr>
            <a:xfrm>
              <a:off x="191111" y="6337148"/>
              <a:ext cx="12917980" cy="369332"/>
              <a:chOff x="-559201" y="6282063"/>
              <a:chExt cx="12917980" cy="369332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C0A6306-547F-5834-863E-33567E40501F}"/>
                  </a:ext>
                </a:extLst>
              </p:cNvPr>
              <p:cNvSpPr txBox="1"/>
              <p:nvPr/>
            </p:nvSpPr>
            <p:spPr>
              <a:xfrm>
                <a:off x="-559201" y="6282063"/>
                <a:ext cx="129179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bg1"/>
                    </a:solidFill>
                    <a:highlight>
                      <a:srgbClr val="8C1D40"/>
                    </a:highlight>
                    <a:cs typeface="Times New Roman" panose="02020603050405020304" pitchFamily="18" charset="0"/>
                  </a:rPr>
                  <a:t>Motivation</a:t>
                </a:r>
                <a:r>
                  <a:rPr lang="en-US" b="1" dirty="0">
                    <a:cs typeface="Times New Roman" panose="02020603050405020304" pitchFamily="18" charset="0"/>
                  </a:rPr>
                  <a:t>          Synthesis &amp; Results          CO</a:t>
                </a:r>
                <a:r>
                  <a:rPr lang="en-US" b="1" baseline="-25000" dirty="0">
                    <a:cs typeface="Times New Roman" panose="02020603050405020304" pitchFamily="18" charset="0"/>
                  </a:rPr>
                  <a:t>2</a:t>
                </a:r>
                <a:r>
                  <a:rPr lang="en-US" b="1" dirty="0">
                    <a:cs typeface="Times New Roman" panose="02020603050405020304" pitchFamily="18" charset="0"/>
                  </a:rPr>
                  <a:t> Testing          Energy Efficiency          Conclusions &amp; Future Work          	 </a:t>
                </a:r>
              </a:p>
            </p:txBody>
          </p: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A6651DB7-38B9-103F-B978-C169924578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83151" y="6470058"/>
                <a:ext cx="332509" cy="0"/>
              </a:xfrm>
              <a:prstGeom prst="straightConnector1">
                <a:avLst/>
              </a:prstGeom>
              <a:ln w="28575">
                <a:solidFill>
                  <a:srgbClr val="95003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8FCB1F1F-0F29-7886-6624-2103D99D15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17772" y="6489024"/>
                <a:ext cx="332509" cy="0"/>
              </a:xfrm>
              <a:prstGeom prst="straightConnector1">
                <a:avLst/>
              </a:prstGeom>
              <a:ln w="28575">
                <a:solidFill>
                  <a:srgbClr val="95003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D9209CF2-4E1E-929C-992F-C8C3273A9A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17390" y="6483389"/>
                <a:ext cx="332509" cy="0"/>
              </a:xfrm>
              <a:prstGeom prst="straightConnector1">
                <a:avLst/>
              </a:prstGeom>
              <a:ln w="28575">
                <a:solidFill>
                  <a:srgbClr val="95003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F3D36946-7882-EB7A-5AD6-6ED996900D47}"/>
                </a:ext>
              </a:extLst>
            </p:cNvPr>
            <p:cNvCxnSpPr>
              <a:cxnSpLocks/>
            </p:cNvCxnSpPr>
            <p:nvPr/>
          </p:nvCxnSpPr>
          <p:spPr>
            <a:xfrm>
              <a:off x="6235938" y="6544109"/>
              <a:ext cx="332509" cy="0"/>
            </a:xfrm>
            <a:prstGeom prst="straightConnector1">
              <a:avLst/>
            </a:prstGeom>
            <a:ln w="28575">
              <a:solidFill>
                <a:srgbClr val="95003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145912E4-AF22-5D5C-36AE-CF0F1877290B}"/>
              </a:ext>
            </a:extLst>
          </p:cNvPr>
          <p:cNvSpPr txBox="1"/>
          <p:nvPr/>
        </p:nvSpPr>
        <p:spPr>
          <a:xfrm>
            <a:off x="11699203" y="630023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A4D1FA-3292-253A-6AA1-50D047634F22}"/>
              </a:ext>
            </a:extLst>
          </p:cNvPr>
          <p:cNvSpPr txBox="1"/>
          <p:nvPr/>
        </p:nvSpPr>
        <p:spPr>
          <a:xfrm>
            <a:off x="404008" y="720825"/>
            <a:ext cx="733296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113" lvl="1" algn="ctr"/>
            <a:r>
              <a:rPr lang="en-US" sz="2000" u="sng" dirty="0"/>
              <a:t>Problems</a:t>
            </a:r>
          </a:p>
          <a:p>
            <a:pPr marL="296863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Elevated CO</a:t>
            </a:r>
            <a:r>
              <a:rPr lang="en-US" sz="2000" baseline="-25000" dirty="0"/>
              <a:t>2</a:t>
            </a:r>
            <a:r>
              <a:rPr lang="en-US" sz="2000" dirty="0"/>
              <a:t> levels lead to </a:t>
            </a:r>
            <a:r>
              <a:rPr lang="en-US" sz="2000" b="1" dirty="0"/>
              <a:t>adverse health affects</a:t>
            </a:r>
          </a:p>
          <a:p>
            <a:pPr marL="296863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Zeolite </a:t>
            </a:r>
            <a:r>
              <a:rPr lang="en-US" sz="2000" b="1" dirty="0"/>
              <a:t>issues: </a:t>
            </a:r>
            <a:r>
              <a:rPr lang="en-US" sz="2000" dirty="0"/>
              <a:t>dusting and water uptake</a:t>
            </a:r>
          </a:p>
          <a:p>
            <a:pPr marL="296863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High temperature regeneration, which is </a:t>
            </a:r>
            <a:r>
              <a:rPr lang="en-US" sz="2000" b="1" dirty="0"/>
              <a:t>not energy efficient</a:t>
            </a:r>
          </a:p>
          <a:p>
            <a:pPr marL="11113" lvl="1"/>
            <a:endParaRPr lang="en-US" sz="2000" b="1" dirty="0"/>
          </a:p>
          <a:p>
            <a:pPr marL="11113" lvl="1"/>
            <a:r>
              <a:rPr lang="en-US" sz="2000" b="1" dirty="0"/>
              <a:t>Necessary requirements: </a:t>
            </a:r>
            <a:r>
              <a:rPr lang="en-US" sz="2000" dirty="0"/>
              <a:t>high efficiency, low energy usage, high structural strength, no dusting with water</a:t>
            </a:r>
          </a:p>
          <a:p>
            <a:pPr marL="296863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11113" lvl="1" algn="ctr"/>
            <a:r>
              <a:rPr lang="en-US" sz="2000" u="sng" dirty="0"/>
              <a:t>Research Question</a:t>
            </a:r>
          </a:p>
          <a:p>
            <a:pPr marL="11113" lvl="1" algn="ctr"/>
            <a:r>
              <a:rPr lang="en-US" sz="2000" b="1" dirty="0"/>
              <a:t>How does the addition of </a:t>
            </a:r>
            <a:r>
              <a:rPr lang="en-US" sz="2000" b="1" dirty="0" err="1"/>
              <a:t>Expancel</a:t>
            </a:r>
            <a:r>
              <a:rPr lang="en-US" sz="2000" b="1" dirty="0"/>
              <a:t> microspheres impact a polymer designed for CO</a:t>
            </a:r>
            <a:r>
              <a:rPr lang="en-US" sz="2000" b="1" baseline="-25000" dirty="0"/>
              <a:t>2</a:t>
            </a:r>
            <a:r>
              <a:rPr lang="en-US" sz="2000" b="1" dirty="0"/>
              <a:t> capture, using a humidity-swing system?</a:t>
            </a:r>
          </a:p>
          <a:p>
            <a:pPr marL="11113" lvl="1" algn="ctr"/>
            <a:endParaRPr lang="en-US" sz="2000" dirty="0"/>
          </a:p>
          <a:p>
            <a:pPr marL="296863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Addition of the spheres likely increases the available active sites for CO</a:t>
            </a:r>
            <a:r>
              <a:rPr lang="en-US" sz="2000" baseline="-25000" dirty="0"/>
              <a:t>2</a:t>
            </a:r>
            <a:r>
              <a:rPr lang="en-US" sz="2000" dirty="0"/>
              <a:t> capture</a:t>
            </a:r>
          </a:p>
          <a:p>
            <a:pPr marL="754063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Expand until rupture – makes porous foam structure</a:t>
            </a:r>
          </a:p>
          <a:p>
            <a:pPr marL="754063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Expanded spheres, increase surface area</a:t>
            </a:r>
          </a:p>
          <a:p>
            <a:pPr marL="296863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Dry Unexpanded (DU) vs Dry Expanded (DE) Microspheres</a:t>
            </a:r>
          </a:p>
          <a:p>
            <a:pPr marL="296863" lvl="1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444E3F4-EE87-80BE-C676-7994EB51261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0000"/>
          <a:stretch/>
        </p:blipFill>
        <p:spPr>
          <a:xfrm>
            <a:off x="7736971" y="3979409"/>
            <a:ext cx="2287208" cy="220833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0" name="Text Box 3">
            <a:extLst>
              <a:ext uri="{FF2B5EF4-FFF2-40B4-BE49-F238E27FC236}">
                <a16:creationId xmlns:a16="http://schemas.microsoft.com/office/drawing/2014/main" id="{3F65D1CD-74E7-370C-E415-9C3EC9FF93F8}"/>
              </a:ext>
            </a:extLst>
          </p:cNvPr>
          <p:cNvSpPr txBox="1"/>
          <p:nvPr/>
        </p:nvSpPr>
        <p:spPr>
          <a:xfrm>
            <a:off x="10077482" y="4372899"/>
            <a:ext cx="2033991" cy="345396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2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Figure 2</a:t>
            </a:r>
            <a:r>
              <a:rPr lang="en-US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Dry microspheres image from </a:t>
            </a:r>
            <a:r>
              <a:rPr lang="en-US" sz="12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Nouryon</a:t>
            </a:r>
            <a:r>
              <a:rPr lang="en-US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3743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32BF2C-2691-F9F9-5AD7-A72081D766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63"/>
          <a:stretch/>
        </p:blipFill>
        <p:spPr>
          <a:xfrm>
            <a:off x="11407582" y="97055"/>
            <a:ext cx="703891" cy="6089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6B7BC2-5CEA-266C-1CA9-0AB2A0CAF0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530" y="0"/>
            <a:ext cx="479822" cy="742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3782FE-B516-F6B6-13EB-8906D86003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111" y="151179"/>
            <a:ext cx="716104" cy="55486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2360D92-C563-A4F6-518A-3A82A3D4AD52}"/>
              </a:ext>
            </a:extLst>
          </p:cNvPr>
          <p:cNvSpPr/>
          <p:nvPr/>
        </p:nvSpPr>
        <p:spPr>
          <a:xfrm>
            <a:off x="0" y="6743272"/>
            <a:ext cx="12192000" cy="133964"/>
          </a:xfrm>
          <a:prstGeom prst="rect">
            <a:avLst/>
          </a:prstGeom>
          <a:solidFill>
            <a:srgbClr val="8C1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6E4DCDF-20C3-6718-6F0C-A436CEAFF227}"/>
              </a:ext>
            </a:extLst>
          </p:cNvPr>
          <p:cNvSpPr txBox="1"/>
          <p:nvPr/>
        </p:nvSpPr>
        <p:spPr>
          <a:xfrm>
            <a:off x="884635" y="151179"/>
            <a:ext cx="2358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Motivation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3F9B350-C752-F074-A188-C601EE1D5CE6}"/>
              </a:ext>
            </a:extLst>
          </p:cNvPr>
          <p:cNvSpPr/>
          <p:nvPr/>
        </p:nvSpPr>
        <p:spPr>
          <a:xfrm>
            <a:off x="3188179" y="318739"/>
            <a:ext cx="7467121" cy="54317"/>
          </a:xfrm>
          <a:prstGeom prst="rect">
            <a:avLst/>
          </a:prstGeom>
          <a:solidFill>
            <a:srgbClr val="F8BE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8BE25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7151443-73DE-B2D5-6E56-2B2187F5A671}"/>
              </a:ext>
            </a:extLst>
          </p:cNvPr>
          <p:cNvSpPr/>
          <p:nvPr/>
        </p:nvSpPr>
        <p:spPr>
          <a:xfrm>
            <a:off x="3188178" y="434558"/>
            <a:ext cx="7467121" cy="54317"/>
          </a:xfrm>
          <a:prstGeom prst="rect">
            <a:avLst/>
          </a:prstGeom>
          <a:solidFill>
            <a:srgbClr val="8C1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FD123D31-8258-B672-079D-C70314C0B7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304" y="986601"/>
            <a:ext cx="3609650" cy="244239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9" name="Text Box 3">
            <a:extLst>
              <a:ext uri="{FF2B5EF4-FFF2-40B4-BE49-F238E27FC236}">
                <a16:creationId xmlns:a16="http://schemas.microsoft.com/office/drawing/2014/main" id="{44998C14-99B8-57EB-229E-B82C35AE34CD}"/>
              </a:ext>
            </a:extLst>
          </p:cNvPr>
          <p:cNvSpPr txBox="1"/>
          <p:nvPr/>
        </p:nvSpPr>
        <p:spPr>
          <a:xfrm>
            <a:off x="7660304" y="3479169"/>
            <a:ext cx="3426575" cy="345396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2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Figure 1</a:t>
            </a:r>
            <a:r>
              <a:rPr lang="en-US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Microsphere expansion graphic from </a:t>
            </a:r>
            <a:r>
              <a:rPr lang="en-US" sz="12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Nouryon</a:t>
            </a:r>
            <a:r>
              <a:rPr lang="en-US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04B581B-D43A-5D9F-0223-857C02F2DE65}"/>
              </a:ext>
            </a:extLst>
          </p:cNvPr>
          <p:cNvGrpSpPr/>
          <p:nvPr/>
        </p:nvGrpSpPr>
        <p:grpSpPr>
          <a:xfrm>
            <a:off x="191111" y="6337148"/>
            <a:ext cx="12917980" cy="369332"/>
            <a:chOff x="191111" y="6337148"/>
            <a:chExt cx="12917980" cy="36933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D8BD1E7-7BCE-CB16-17FC-7B8DB5EA2BF9}"/>
                </a:ext>
              </a:extLst>
            </p:cNvPr>
            <p:cNvGrpSpPr/>
            <p:nvPr/>
          </p:nvGrpSpPr>
          <p:grpSpPr>
            <a:xfrm>
              <a:off x="191111" y="6337148"/>
              <a:ext cx="12917980" cy="369332"/>
              <a:chOff x="-559201" y="6282063"/>
              <a:chExt cx="12917980" cy="369332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C0A6306-547F-5834-863E-33567E40501F}"/>
                  </a:ext>
                </a:extLst>
              </p:cNvPr>
              <p:cNvSpPr txBox="1"/>
              <p:nvPr/>
            </p:nvSpPr>
            <p:spPr>
              <a:xfrm>
                <a:off x="-559201" y="6282063"/>
                <a:ext cx="129179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bg1"/>
                    </a:solidFill>
                    <a:highlight>
                      <a:srgbClr val="8C1D40"/>
                    </a:highlight>
                    <a:cs typeface="Times New Roman" panose="02020603050405020304" pitchFamily="18" charset="0"/>
                  </a:rPr>
                  <a:t>Motivation</a:t>
                </a:r>
                <a:r>
                  <a:rPr lang="en-US" b="1" dirty="0">
                    <a:cs typeface="Times New Roman" panose="02020603050405020304" pitchFamily="18" charset="0"/>
                  </a:rPr>
                  <a:t>          Synthesis &amp; Results          CO</a:t>
                </a:r>
                <a:r>
                  <a:rPr lang="en-US" b="1" baseline="-25000" dirty="0">
                    <a:cs typeface="Times New Roman" panose="02020603050405020304" pitchFamily="18" charset="0"/>
                  </a:rPr>
                  <a:t>2</a:t>
                </a:r>
                <a:r>
                  <a:rPr lang="en-US" b="1" dirty="0">
                    <a:cs typeface="Times New Roman" panose="02020603050405020304" pitchFamily="18" charset="0"/>
                  </a:rPr>
                  <a:t> Testing          Energy Efficiency          Conclusions &amp; Future Work          	 </a:t>
                </a:r>
              </a:p>
            </p:txBody>
          </p: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A6651DB7-38B9-103F-B978-C169924578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83151" y="6470058"/>
                <a:ext cx="332509" cy="0"/>
              </a:xfrm>
              <a:prstGeom prst="straightConnector1">
                <a:avLst/>
              </a:prstGeom>
              <a:ln w="28575">
                <a:solidFill>
                  <a:srgbClr val="95003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8FCB1F1F-0F29-7886-6624-2103D99D15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17772" y="6489024"/>
                <a:ext cx="332509" cy="0"/>
              </a:xfrm>
              <a:prstGeom prst="straightConnector1">
                <a:avLst/>
              </a:prstGeom>
              <a:ln w="28575">
                <a:solidFill>
                  <a:srgbClr val="95003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D9209CF2-4E1E-929C-992F-C8C3273A9A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17390" y="6483389"/>
                <a:ext cx="332509" cy="0"/>
              </a:xfrm>
              <a:prstGeom prst="straightConnector1">
                <a:avLst/>
              </a:prstGeom>
              <a:ln w="28575">
                <a:solidFill>
                  <a:srgbClr val="95003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F3D36946-7882-EB7A-5AD6-6ED996900D47}"/>
                </a:ext>
              </a:extLst>
            </p:cNvPr>
            <p:cNvCxnSpPr>
              <a:cxnSpLocks/>
            </p:cNvCxnSpPr>
            <p:nvPr/>
          </p:nvCxnSpPr>
          <p:spPr>
            <a:xfrm>
              <a:off x="6235938" y="6544109"/>
              <a:ext cx="332509" cy="0"/>
            </a:xfrm>
            <a:prstGeom prst="straightConnector1">
              <a:avLst/>
            </a:prstGeom>
            <a:ln w="28575">
              <a:solidFill>
                <a:srgbClr val="95003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145912E4-AF22-5D5C-36AE-CF0F1877290B}"/>
              </a:ext>
            </a:extLst>
          </p:cNvPr>
          <p:cNvSpPr txBox="1"/>
          <p:nvPr/>
        </p:nvSpPr>
        <p:spPr>
          <a:xfrm>
            <a:off x="11699203" y="630023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A4D1FA-3292-253A-6AA1-50D047634F22}"/>
              </a:ext>
            </a:extLst>
          </p:cNvPr>
          <p:cNvSpPr txBox="1"/>
          <p:nvPr/>
        </p:nvSpPr>
        <p:spPr>
          <a:xfrm>
            <a:off x="404008" y="720825"/>
            <a:ext cx="733296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113" lvl="1" algn="ctr"/>
            <a:r>
              <a:rPr lang="en-US" sz="2000" u="sng" dirty="0"/>
              <a:t>Problems</a:t>
            </a:r>
          </a:p>
          <a:p>
            <a:pPr marL="296863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Elevated CO</a:t>
            </a:r>
            <a:r>
              <a:rPr lang="en-US" sz="2000" baseline="-25000" dirty="0"/>
              <a:t>2</a:t>
            </a:r>
            <a:r>
              <a:rPr lang="en-US" sz="2000" dirty="0"/>
              <a:t> levels lead to </a:t>
            </a:r>
            <a:r>
              <a:rPr lang="en-US" sz="2000" b="1" dirty="0"/>
              <a:t>adverse health affects</a:t>
            </a:r>
          </a:p>
          <a:p>
            <a:pPr marL="296863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Zeolite </a:t>
            </a:r>
            <a:r>
              <a:rPr lang="en-US" sz="2000" b="1" dirty="0"/>
              <a:t>issues: </a:t>
            </a:r>
            <a:r>
              <a:rPr lang="en-US" sz="2000" dirty="0"/>
              <a:t>dusting and water uptake</a:t>
            </a:r>
          </a:p>
          <a:p>
            <a:pPr marL="296863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High temperature regeneration, which is </a:t>
            </a:r>
            <a:r>
              <a:rPr lang="en-US" sz="2000" b="1" dirty="0"/>
              <a:t>not energy efficient</a:t>
            </a:r>
          </a:p>
          <a:p>
            <a:pPr marL="11113" lvl="1"/>
            <a:endParaRPr lang="en-US" sz="2000" b="1" dirty="0"/>
          </a:p>
          <a:p>
            <a:pPr marL="11113" lvl="1"/>
            <a:r>
              <a:rPr lang="en-US" sz="2000" b="1" dirty="0"/>
              <a:t>Necessary requirements: </a:t>
            </a:r>
            <a:r>
              <a:rPr lang="en-US" sz="2000" dirty="0"/>
              <a:t>high efficiency, low energy usage, high structural strength, no dusting with water</a:t>
            </a:r>
          </a:p>
          <a:p>
            <a:pPr marL="296863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11113" lvl="1" algn="ctr"/>
            <a:r>
              <a:rPr lang="en-US" sz="2000" u="sng" dirty="0"/>
              <a:t>Research Question</a:t>
            </a:r>
          </a:p>
          <a:p>
            <a:pPr marL="11113" lvl="1" algn="ctr"/>
            <a:r>
              <a:rPr lang="en-US" sz="2000" b="1" dirty="0"/>
              <a:t>How does the addition of </a:t>
            </a:r>
            <a:r>
              <a:rPr lang="en-US" sz="2000" b="1" dirty="0" err="1"/>
              <a:t>Expancel</a:t>
            </a:r>
            <a:r>
              <a:rPr lang="en-US" sz="2000" b="1" dirty="0"/>
              <a:t> microspheres impact a polymer designed for CO</a:t>
            </a:r>
            <a:r>
              <a:rPr lang="en-US" sz="2000" b="1" baseline="-25000" dirty="0"/>
              <a:t>2</a:t>
            </a:r>
            <a:r>
              <a:rPr lang="en-US" sz="2000" b="1" dirty="0"/>
              <a:t> capture, using a humidity-swing system?</a:t>
            </a:r>
          </a:p>
          <a:p>
            <a:pPr marL="11113" lvl="1" algn="ctr"/>
            <a:endParaRPr lang="en-US" sz="2000" dirty="0"/>
          </a:p>
          <a:p>
            <a:pPr marL="296863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Addition of the spheres likely increases the available active sites for CO</a:t>
            </a:r>
            <a:r>
              <a:rPr lang="en-US" sz="2000" baseline="-25000" dirty="0"/>
              <a:t>2</a:t>
            </a:r>
            <a:r>
              <a:rPr lang="en-US" sz="2000" dirty="0"/>
              <a:t> capture</a:t>
            </a:r>
          </a:p>
          <a:p>
            <a:pPr marL="754063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Expand until rupture – makes porous foam structure</a:t>
            </a:r>
          </a:p>
          <a:p>
            <a:pPr marL="754063" lvl="2" indent="-285750">
              <a:buFont typeface="Arial" panose="020B0604020202020204" pitchFamily="34" charset="0"/>
              <a:buChar char="•"/>
            </a:pPr>
            <a:r>
              <a:rPr lang="en-US" sz="2000" b="1" dirty="0"/>
              <a:t>Expanded spheres, increase surface area</a:t>
            </a:r>
          </a:p>
          <a:p>
            <a:pPr marL="296863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Dry Unexpanded (DU) vs Dry Expanded (DE) Microspheres</a:t>
            </a:r>
          </a:p>
          <a:p>
            <a:pPr marL="296863" lvl="1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F81BD3-2CE6-9996-7DA7-4F55788B3BC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0000"/>
          <a:stretch/>
        </p:blipFill>
        <p:spPr>
          <a:xfrm>
            <a:off x="7736971" y="3979409"/>
            <a:ext cx="2287208" cy="220833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3" name="Text Box 3">
            <a:extLst>
              <a:ext uri="{FF2B5EF4-FFF2-40B4-BE49-F238E27FC236}">
                <a16:creationId xmlns:a16="http://schemas.microsoft.com/office/drawing/2014/main" id="{F88D4D89-5CE5-BA80-266F-8C383BA30021}"/>
              </a:ext>
            </a:extLst>
          </p:cNvPr>
          <p:cNvSpPr txBox="1"/>
          <p:nvPr/>
        </p:nvSpPr>
        <p:spPr>
          <a:xfrm>
            <a:off x="10077482" y="4372899"/>
            <a:ext cx="2033991" cy="345396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2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Figure 2</a:t>
            </a:r>
            <a:r>
              <a:rPr lang="en-US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Dry microspheres image from </a:t>
            </a:r>
            <a:r>
              <a:rPr lang="en-US" sz="12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Nouryon</a:t>
            </a:r>
            <a:r>
              <a:rPr lang="en-US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2462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32BF2C-2691-F9F9-5AD7-A72081D766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63"/>
          <a:stretch/>
        </p:blipFill>
        <p:spPr>
          <a:xfrm>
            <a:off x="11407582" y="97055"/>
            <a:ext cx="703891" cy="6089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6B7BC2-5CEA-266C-1CA9-0AB2A0CAF0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530" y="0"/>
            <a:ext cx="479822" cy="742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3782FE-B516-F6B6-13EB-8906D86003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111" y="151179"/>
            <a:ext cx="716104" cy="55486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2360D92-C563-A4F6-518A-3A82A3D4AD52}"/>
              </a:ext>
            </a:extLst>
          </p:cNvPr>
          <p:cNvSpPr/>
          <p:nvPr/>
        </p:nvSpPr>
        <p:spPr>
          <a:xfrm>
            <a:off x="0" y="6743272"/>
            <a:ext cx="12192000" cy="133964"/>
          </a:xfrm>
          <a:prstGeom prst="rect">
            <a:avLst/>
          </a:prstGeom>
          <a:solidFill>
            <a:srgbClr val="8C1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6E4DCDF-20C3-6718-6F0C-A436CEAFF227}"/>
              </a:ext>
            </a:extLst>
          </p:cNvPr>
          <p:cNvSpPr txBox="1"/>
          <p:nvPr/>
        </p:nvSpPr>
        <p:spPr>
          <a:xfrm>
            <a:off x="884634" y="151179"/>
            <a:ext cx="2805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cs typeface="Times New Roman" panose="02020603050405020304" pitchFamily="18" charset="0"/>
              </a:rPr>
              <a:t>Synthesis &amp; Results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3F9B350-C752-F074-A188-C601EE1D5CE6}"/>
              </a:ext>
            </a:extLst>
          </p:cNvPr>
          <p:cNvSpPr/>
          <p:nvPr/>
        </p:nvSpPr>
        <p:spPr>
          <a:xfrm>
            <a:off x="3689683" y="318739"/>
            <a:ext cx="6965617" cy="54317"/>
          </a:xfrm>
          <a:prstGeom prst="rect">
            <a:avLst/>
          </a:prstGeom>
          <a:solidFill>
            <a:srgbClr val="F8BE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8BE25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7151443-73DE-B2D5-6E56-2B2187F5A671}"/>
              </a:ext>
            </a:extLst>
          </p:cNvPr>
          <p:cNvSpPr/>
          <p:nvPr/>
        </p:nvSpPr>
        <p:spPr>
          <a:xfrm>
            <a:off x="3689682" y="434558"/>
            <a:ext cx="6965617" cy="54317"/>
          </a:xfrm>
          <a:prstGeom prst="rect">
            <a:avLst/>
          </a:prstGeom>
          <a:solidFill>
            <a:srgbClr val="8C1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D9543B9-2805-0932-C61B-092D785185B5}"/>
              </a:ext>
            </a:extLst>
          </p:cNvPr>
          <p:cNvSpPr txBox="1"/>
          <p:nvPr/>
        </p:nvSpPr>
        <p:spPr>
          <a:xfrm>
            <a:off x="9079003" y="4690283"/>
            <a:ext cx="25102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SEM image of 1 % (w/w) dry expanded microspheres</a:t>
            </a:r>
          </a:p>
          <a:p>
            <a:pPr algn="ctr"/>
            <a:r>
              <a:rPr lang="en-US" sz="1600" dirty="0"/>
              <a:t>(500 µm scale, 80x magnification)</a:t>
            </a:r>
          </a:p>
          <a:p>
            <a:pPr algn="ctr"/>
            <a:endParaRPr lang="en-US" sz="1600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D12D5A51-4B4A-F7AF-2154-966792F302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003" y="2353121"/>
            <a:ext cx="2510237" cy="230922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1F33034-DE42-D105-6EAD-62A4FBCC98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717" y="2367429"/>
            <a:ext cx="2510237" cy="2309221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DE51CE0F-642B-F4BD-A8BE-89F0B1D4CDF8}"/>
              </a:ext>
            </a:extLst>
          </p:cNvPr>
          <p:cNvSpPr txBox="1"/>
          <p:nvPr/>
        </p:nvSpPr>
        <p:spPr>
          <a:xfrm>
            <a:off x="6331717" y="4691944"/>
            <a:ext cx="25102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SEM image of control without microspheres</a:t>
            </a:r>
          </a:p>
          <a:p>
            <a:pPr algn="ctr"/>
            <a:r>
              <a:rPr lang="en-US" sz="1600" dirty="0"/>
              <a:t>(400 µm scale, 100x magnification)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43AEDA5-7454-F42C-ED3F-E65444BC2E58}"/>
              </a:ext>
            </a:extLst>
          </p:cNvPr>
          <p:cNvSpPr txBox="1"/>
          <p:nvPr/>
        </p:nvSpPr>
        <p:spPr>
          <a:xfrm>
            <a:off x="887768" y="1516491"/>
            <a:ext cx="45050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u="sng" dirty="0"/>
              <a:t>Method 1</a:t>
            </a:r>
          </a:p>
          <a:p>
            <a:r>
              <a:rPr lang="en-US" sz="2200" dirty="0"/>
              <a:t>Expanding Unexpanded Microspheres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14946D0-F60C-ED3A-8438-E8F73DA3655B}"/>
              </a:ext>
            </a:extLst>
          </p:cNvPr>
          <p:cNvSpPr txBox="1"/>
          <p:nvPr/>
        </p:nvSpPr>
        <p:spPr>
          <a:xfrm>
            <a:off x="6692587" y="1509409"/>
            <a:ext cx="40989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u="sng" dirty="0"/>
              <a:t>Method 2</a:t>
            </a:r>
          </a:p>
          <a:p>
            <a:r>
              <a:rPr lang="en-US" sz="2200" dirty="0"/>
              <a:t>Using Pre-expanded Microspheres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328E267-E8A8-FD6E-43D7-2BE06A5E16E1}"/>
              </a:ext>
            </a:extLst>
          </p:cNvPr>
          <p:cNvSpPr txBox="1"/>
          <p:nvPr/>
        </p:nvSpPr>
        <p:spPr>
          <a:xfrm>
            <a:off x="1310753" y="587026"/>
            <a:ext cx="8974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u="sng" dirty="0"/>
              <a:t>Objective</a:t>
            </a:r>
          </a:p>
          <a:p>
            <a:r>
              <a:rPr lang="en-US" sz="2200" dirty="0"/>
              <a:t>Increase surface area to increase the number of available active capture sites</a:t>
            </a:r>
          </a:p>
        </p:txBody>
      </p: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CBB7123D-52D4-3C6A-3E12-1ADB63DD0772}"/>
              </a:ext>
            </a:extLst>
          </p:cNvPr>
          <p:cNvGrpSpPr/>
          <p:nvPr/>
        </p:nvGrpSpPr>
        <p:grpSpPr>
          <a:xfrm>
            <a:off x="3418149" y="2897421"/>
            <a:ext cx="2872526" cy="1158511"/>
            <a:chOff x="3353756" y="2834923"/>
            <a:chExt cx="2872526" cy="1158511"/>
          </a:xfrm>
        </p:grpSpPr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3047B6AA-CC90-8786-29B5-623CFEC5E0E1}"/>
                </a:ext>
              </a:extLst>
            </p:cNvPr>
            <p:cNvGrpSpPr/>
            <p:nvPr/>
          </p:nvGrpSpPr>
          <p:grpSpPr>
            <a:xfrm>
              <a:off x="3353756" y="2834923"/>
              <a:ext cx="2841805" cy="1158511"/>
              <a:chOff x="3218852" y="2563843"/>
              <a:chExt cx="2841805" cy="1158511"/>
            </a:xfrm>
          </p:grpSpPr>
          <p:grpSp>
            <p:nvGrpSpPr>
              <p:cNvPr id="159" name="Group 158">
                <a:extLst>
                  <a:ext uri="{FF2B5EF4-FFF2-40B4-BE49-F238E27FC236}">
                    <a16:creationId xmlns:a16="http://schemas.microsoft.com/office/drawing/2014/main" id="{3F2532B2-2810-F428-BEDD-E8E60CB87E0B}"/>
                  </a:ext>
                </a:extLst>
              </p:cNvPr>
              <p:cNvGrpSpPr/>
              <p:nvPr/>
            </p:nvGrpSpPr>
            <p:grpSpPr>
              <a:xfrm>
                <a:off x="3218852" y="2563843"/>
                <a:ext cx="2841805" cy="1158511"/>
                <a:chOff x="367586" y="3760397"/>
                <a:chExt cx="2902308" cy="1158511"/>
              </a:xfrm>
            </p:grpSpPr>
            <p:sp>
              <p:nvSpPr>
                <p:cNvPr id="149" name="Freeform 148">
                  <a:extLst>
                    <a:ext uri="{FF2B5EF4-FFF2-40B4-BE49-F238E27FC236}">
                      <a16:creationId xmlns:a16="http://schemas.microsoft.com/office/drawing/2014/main" id="{5FC8C454-4DAE-1D1E-7F78-F5695602EB5A}"/>
                    </a:ext>
                  </a:extLst>
                </p:cNvPr>
                <p:cNvSpPr/>
                <p:nvPr/>
              </p:nvSpPr>
              <p:spPr>
                <a:xfrm>
                  <a:off x="516738" y="3760397"/>
                  <a:ext cx="2677090" cy="1111914"/>
                </a:xfrm>
                <a:custGeom>
                  <a:avLst/>
                  <a:gdLst>
                    <a:gd name="connsiteX0" fmla="*/ 2475110 w 2635844"/>
                    <a:gd name="connsiteY0" fmla="*/ 0 h 1061722"/>
                    <a:gd name="connsiteX1" fmla="*/ 2612270 w 2635844"/>
                    <a:gd name="connsiteY1" fmla="*/ 137160 h 1061722"/>
                    <a:gd name="connsiteX2" fmla="*/ 2606070 w 2635844"/>
                    <a:gd name="connsiteY2" fmla="*/ 167871 h 1061722"/>
                    <a:gd name="connsiteX3" fmla="*/ 2635844 w 2635844"/>
                    <a:gd name="connsiteY3" fmla="*/ 167871 h 1061722"/>
                    <a:gd name="connsiteX4" fmla="*/ 2635844 w 2635844"/>
                    <a:gd name="connsiteY4" fmla="*/ 1061722 h 1061722"/>
                    <a:gd name="connsiteX5" fmla="*/ 0 w 2635844"/>
                    <a:gd name="connsiteY5" fmla="*/ 1061722 h 1061722"/>
                    <a:gd name="connsiteX6" fmla="*/ 0 w 2635844"/>
                    <a:gd name="connsiteY6" fmla="*/ 167871 h 1061722"/>
                    <a:gd name="connsiteX7" fmla="*/ 150880 w 2635844"/>
                    <a:gd name="connsiteY7" fmla="*/ 167871 h 1061722"/>
                    <a:gd name="connsiteX8" fmla="*/ 158812 w 2635844"/>
                    <a:gd name="connsiteY8" fmla="*/ 128584 h 1061722"/>
                    <a:gd name="connsiteX9" fmla="*/ 285193 w 2635844"/>
                    <a:gd name="connsiteY9" fmla="*/ 44813 h 1061722"/>
                    <a:gd name="connsiteX10" fmla="*/ 411574 w 2635844"/>
                    <a:gd name="connsiteY10" fmla="*/ 128584 h 1061722"/>
                    <a:gd name="connsiteX11" fmla="*/ 419506 w 2635844"/>
                    <a:gd name="connsiteY11" fmla="*/ 167871 h 1061722"/>
                    <a:gd name="connsiteX12" fmla="*/ 566215 w 2635844"/>
                    <a:gd name="connsiteY12" fmla="*/ 167871 h 1061722"/>
                    <a:gd name="connsiteX13" fmla="*/ 563371 w 2635844"/>
                    <a:gd name="connsiteY13" fmla="*/ 153785 h 1061722"/>
                    <a:gd name="connsiteX14" fmla="*/ 700531 w 2635844"/>
                    <a:gd name="connsiteY14" fmla="*/ 16625 h 1061722"/>
                    <a:gd name="connsiteX15" fmla="*/ 837691 w 2635844"/>
                    <a:gd name="connsiteY15" fmla="*/ 153785 h 1061722"/>
                    <a:gd name="connsiteX16" fmla="*/ 834847 w 2635844"/>
                    <a:gd name="connsiteY16" fmla="*/ 167871 h 1061722"/>
                    <a:gd name="connsiteX17" fmla="*/ 1074736 w 2635844"/>
                    <a:gd name="connsiteY17" fmla="*/ 167871 h 1061722"/>
                    <a:gd name="connsiteX18" fmla="*/ 1074324 w 2635844"/>
                    <a:gd name="connsiteY18" fmla="*/ 165832 h 1061722"/>
                    <a:gd name="connsiteX19" fmla="*/ 1211484 w 2635844"/>
                    <a:gd name="connsiteY19" fmla="*/ 28672 h 1061722"/>
                    <a:gd name="connsiteX20" fmla="*/ 1348644 w 2635844"/>
                    <a:gd name="connsiteY20" fmla="*/ 165832 h 1061722"/>
                    <a:gd name="connsiteX21" fmla="*/ 1348232 w 2635844"/>
                    <a:gd name="connsiteY21" fmla="*/ 167871 h 1061722"/>
                    <a:gd name="connsiteX22" fmla="*/ 1574652 w 2635844"/>
                    <a:gd name="connsiteY22" fmla="*/ 167871 h 1061722"/>
                    <a:gd name="connsiteX23" fmla="*/ 1597587 w 2635844"/>
                    <a:gd name="connsiteY23" fmla="*/ 133855 h 1061722"/>
                    <a:gd name="connsiteX24" fmla="*/ 1694573 w 2635844"/>
                    <a:gd name="connsiteY24" fmla="*/ 93681 h 1061722"/>
                    <a:gd name="connsiteX25" fmla="*/ 1791560 w 2635844"/>
                    <a:gd name="connsiteY25" fmla="*/ 133855 h 1061722"/>
                    <a:gd name="connsiteX26" fmla="*/ 1814494 w 2635844"/>
                    <a:gd name="connsiteY26" fmla="*/ 167871 h 1061722"/>
                    <a:gd name="connsiteX27" fmla="*/ 1951537 w 2635844"/>
                    <a:gd name="connsiteY27" fmla="*/ 167871 h 1061722"/>
                    <a:gd name="connsiteX28" fmla="*/ 1962228 w 2635844"/>
                    <a:gd name="connsiteY28" fmla="*/ 114915 h 1061722"/>
                    <a:gd name="connsiteX29" fmla="*/ 2088609 w 2635844"/>
                    <a:gd name="connsiteY29" fmla="*/ 31144 h 1061722"/>
                    <a:gd name="connsiteX30" fmla="*/ 2214990 w 2635844"/>
                    <a:gd name="connsiteY30" fmla="*/ 114915 h 1061722"/>
                    <a:gd name="connsiteX31" fmla="*/ 2225682 w 2635844"/>
                    <a:gd name="connsiteY31" fmla="*/ 167871 h 1061722"/>
                    <a:gd name="connsiteX32" fmla="*/ 2344150 w 2635844"/>
                    <a:gd name="connsiteY32" fmla="*/ 167871 h 1061722"/>
                    <a:gd name="connsiteX33" fmla="*/ 2337950 w 2635844"/>
                    <a:gd name="connsiteY33" fmla="*/ 137160 h 1061722"/>
                    <a:gd name="connsiteX34" fmla="*/ 2475110 w 2635844"/>
                    <a:gd name="connsiteY34" fmla="*/ 0 h 1061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2635844" h="1061722">
                      <a:moveTo>
                        <a:pt x="2475110" y="0"/>
                      </a:moveTo>
                      <a:cubicBezTo>
                        <a:pt x="2550861" y="0"/>
                        <a:pt x="2612270" y="61409"/>
                        <a:pt x="2612270" y="137160"/>
                      </a:cubicBezTo>
                      <a:lnTo>
                        <a:pt x="2606070" y="167871"/>
                      </a:lnTo>
                      <a:lnTo>
                        <a:pt x="2635844" y="167871"/>
                      </a:lnTo>
                      <a:lnTo>
                        <a:pt x="2635844" y="1061722"/>
                      </a:lnTo>
                      <a:lnTo>
                        <a:pt x="0" y="1061722"/>
                      </a:lnTo>
                      <a:lnTo>
                        <a:pt x="0" y="167871"/>
                      </a:lnTo>
                      <a:lnTo>
                        <a:pt x="150880" y="167871"/>
                      </a:lnTo>
                      <a:lnTo>
                        <a:pt x="158812" y="128584"/>
                      </a:lnTo>
                      <a:cubicBezTo>
                        <a:pt x="179634" y="79356"/>
                        <a:pt x="228380" y="44813"/>
                        <a:pt x="285193" y="44813"/>
                      </a:cubicBezTo>
                      <a:cubicBezTo>
                        <a:pt x="342006" y="44813"/>
                        <a:pt x="390752" y="79356"/>
                        <a:pt x="411574" y="128584"/>
                      </a:cubicBezTo>
                      <a:lnTo>
                        <a:pt x="419506" y="167871"/>
                      </a:lnTo>
                      <a:lnTo>
                        <a:pt x="566215" y="167871"/>
                      </a:lnTo>
                      <a:lnTo>
                        <a:pt x="563371" y="153785"/>
                      </a:lnTo>
                      <a:cubicBezTo>
                        <a:pt x="563371" y="78034"/>
                        <a:pt x="624780" y="16625"/>
                        <a:pt x="700531" y="16625"/>
                      </a:cubicBezTo>
                      <a:cubicBezTo>
                        <a:pt x="776282" y="16625"/>
                        <a:pt x="837691" y="78034"/>
                        <a:pt x="837691" y="153785"/>
                      </a:cubicBezTo>
                      <a:lnTo>
                        <a:pt x="834847" y="167871"/>
                      </a:lnTo>
                      <a:lnTo>
                        <a:pt x="1074736" y="167871"/>
                      </a:lnTo>
                      <a:lnTo>
                        <a:pt x="1074324" y="165832"/>
                      </a:lnTo>
                      <a:cubicBezTo>
                        <a:pt x="1074324" y="90081"/>
                        <a:pt x="1135733" y="28672"/>
                        <a:pt x="1211484" y="28672"/>
                      </a:cubicBezTo>
                      <a:cubicBezTo>
                        <a:pt x="1287235" y="28672"/>
                        <a:pt x="1348644" y="90081"/>
                        <a:pt x="1348644" y="165832"/>
                      </a:cubicBezTo>
                      <a:lnTo>
                        <a:pt x="1348232" y="167871"/>
                      </a:lnTo>
                      <a:lnTo>
                        <a:pt x="1574652" y="167871"/>
                      </a:lnTo>
                      <a:lnTo>
                        <a:pt x="1597587" y="133855"/>
                      </a:lnTo>
                      <a:cubicBezTo>
                        <a:pt x="1622408" y="109033"/>
                        <a:pt x="1656698" y="93681"/>
                        <a:pt x="1694573" y="93681"/>
                      </a:cubicBezTo>
                      <a:cubicBezTo>
                        <a:pt x="1732449" y="93681"/>
                        <a:pt x="1766739" y="109033"/>
                        <a:pt x="1791560" y="133855"/>
                      </a:cubicBezTo>
                      <a:lnTo>
                        <a:pt x="1814494" y="167871"/>
                      </a:lnTo>
                      <a:lnTo>
                        <a:pt x="1951537" y="167871"/>
                      </a:lnTo>
                      <a:lnTo>
                        <a:pt x="1962228" y="114915"/>
                      </a:lnTo>
                      <a:cubicBezTo>
                        <a:pt x="1983050" y="65687"/>
                        <a:pt x="2031796" y="31144"/>
                        <a:pt x="2088609" y="31144"/>
                      </a:cubicBezTo>
                      <a:cubicBezTo>
                        <a:pt x="2145422" y="31144"/>
                        <a:pt x="2194168" y="65687"/>
                        <a:pt x="2214990" y="114915"/>
                      </a:cubicBezTo>
                      <a:lnTo>
                        <a:pt x="2225682" y="167871"/>
                      </a:lnTo>
                      <a:lnTo>
                        <a:pt x="2344150" y="167871"/>
                      </a:lnTo>
                      <a:lnTo>
                        <a:pt x="2337950" y="137160"/>
                      </a:lnTo>
                      <a:cubicBezTo>
                        <a:pt x="2337950" y="61409"/>
                        <a:pt x="2399359" y="0"/>
                        <a:pt x="247511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2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1" name="Rectangle 150">
                  <a:extLst>
                    <a:ext uri="{FF2B5EF4-FFF2-40B4-BE49-F238E27FC236}">
                      <a16:creationId xmlns:a16="http://schemas.microsoft.com/office/drawing/2014/main" id="{073F0D59-3435-555C-1427-BA9607184134}"/>
                    </a:ext>
                  </a:extLst>
                </p:cNvPr>
                <p:cNvSpPr/>
                <p:nvPr/>
              </p:nvSpPr>
              <p:spPr>
                <a:xfrm>
                  <a:off x="367586" y="3948036"/>
                  <a:ext cx="2902308" cy="970872"/>
                </a:xfrm>
                <a:prstGeom prst="rect">
                  <a:avLst/>
                </a:prstGeom>
                <a:solidFill>
                  <a:schemeClr val="bg1"/>
                </a:solidFill>
                <a:ln w="762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p:grpSp>
          <p:grpSp>
            <p:nvGrpSpPr>
              <p:cNvPr id="160" name="Group 159">
                <a:extLst>
                  <a:ext uri="{FF2B5EF4-FFF2-40B4-BE49-F238E27FC236}">
                    <a16:creationId xmlns:a16="http://schemas.microsoft.com/office/drawing/2014/main" id="{4C7584B9-CF8B-CBD4-5CD9-CCFFFCD2174E}"/>
                  </a:ext>
                </a:extLst>
              </p:cNvPr>
              <p:cNvGrpSpPr/>
              <p:nvPr/>
            </p:nvGrpSpPr>
            <p:grpSpPr>
              <a:xfrm>
                <a:off x="3361749" y="2571417"/>
                <a:ext cx="2635844" cy="1071319"/>
                <a:chOff x="3354434" y="2571417"/>
                <a:chExt cx="2635844" cy="1071319"/>
              </a:xfrm>
            </p:grpSpPr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7A9FF706-7AEF-1AFF-4266-8F24C01D6676}"/>
                    </a:ext>
                  </a:extLst>
                </p:cNvPr>
                <p:cNvSpPr/>
                <p:nvPr/>
              </p:nvSpPr>
              <p:spPr>
                <a:xfrm>
                  <a:off x="3354434" y="2748885"/>
                  <a:ext cx="2635844" cy="893851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Oval 84">
                  <a:extLst>
                    <a:ext uri="{FF2B5EF4-FFF2-40B4-BE49-F238E27FC236}">
                      <a16:creationId xmlns:a16="http://schemas.microsoft.com/office/drawing/2014/main" id="{346591B2-D0E0-1FC2-61AB-1AFBA2C4881C}"/>
                    </a:ext>
                  </a:extLst>
                </p:cNvPr>
                <p:cNvSpPr/>
                <p:nvPr/>
              </p:nvSpPr>
              <p:spPr>
                <a:xfrm>
                  <a:off x="3417110" y="3019856"/>
                  <a:ext cx="274320" cy="2743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Oval 85">
                  <a:extLst>
                    <a:ext uri="{FF2B5EF4-FFF2-40B4-BE49-F238E27FC236}">
                      <a16:creationId xmlns:a16="http://schemas.microsoft.com/office/drawing/2014/main" id="{23C17CDD-8698-F87E-E76F-920A7389FB93}"/>
                    </a:ext>
                  </a:extLst>
                </p:cNvPr>
                <p:cNvSpPr/>
                <p:nvPr/>
              </p:nvSpPr>
              <p:spPr>
                <a:xfrm>
                  <a:off x="3502467" y="2616230"/>
                  <a:ext cx="274320" cy="2743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7" name="Oval 86">
                  <a:extLst>
                    <a:ext uri="{FF2B5EF4-FFF2-40B4-BE49-F238E27FC236}">
                      <a16:creationId xmlns:a16="http://schemas.microsoft.com/office/drawing/2014/main" id="{5683253C-2118-56E6-FBB4-A56D73DCF828}"/>
                    </a:ext>
                  </a:extLst>
                </p:cNvPr>
                <p:cNvSpPr/>
                <p:nvPr/>
              </p:nvSpPr>
              <p:spPr>
                <a:xfrm>
                  <a:off x="3917805" y="2588042"/>
                  <a:ext cx="274320" cy="2743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CAF19A7B-94A2-A6D3-B107-01B1F5F37F4F}"/>
                    </a:ext>
                  </a:extLst>
                </p:cNvPr>
                <p:cNvSpPr/>
                <p:nvPr/>
              </p:nvSpPr>
              <p:spPr>
                <a:xfrm>
                  <a:off x="3789544" y="2864812"/>
                  <a:ext cx="274320" cy="2743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1091146C-D5F9-472D-6985-658A23F5D728}"/>
                    </a:ext>
                  </a:extLst>
                </p:cNvPr>
                <p:cNvSpPr/>
                <p:nvPr/>
              </p:nvSpPr>
              <p:spPr>
                <a:xfrm>
                  <a:off x="4428758" y="2600089"/>
                  <a:ext cx="274320" cy="2743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794059EB-20D4-DEFC-12D5-225D9FC45BE6}"/>
                    </a:ext>
                  </a:extLst>
                </p:cNvPr>
                <p:cNvSpPr/>
                <p:nvPr/>
              </p:nvSpPr>
              <p:spPr>
                <a:xfrm>
                  <a:off x="4721844" y="2941868"/>
                  <a:ext cx="274320" cy="2743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9A3005B4-390F-2CBA-F614-21D711025F07}"/>
                    </a:ext>
                  </a:extLst>
                </p:cNvPr>
                <p:cNvSpPr/>
                <p:nvPr/>
              </p:nvSpPr>
              <p:spPr>
                <a:xfrm>
                  <a:off x="4164305" y="2845463"/>
                  <a:ext cx="274320" cy="2743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642A2891-5E71-F05F-3F6F-9E50AFECCA87}"/>
                    </a:ext>
                  </a:extLst>
                </p:cNvPr>
                <p:cNvSpPr/>
                <p:nvPr/>
              </p:nvSpPr>
              <p:spPr>
                <a:xfrm>
                  <a:off x="4911847" y="2665098"/>
                  <a:ext cx="274320" cy="2743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385D4A09-CF3E-3000-F7E3-95D3F17B4FBE}"/>
                    </a:ext>
                  </a:extLst>
                </p:cNvPr>
                <p:cNvSpPr/>
                <p:nvPr/>
              </p:nvSpPr>
              <p:spPr>
                <a:xfrm>
                  <a:off x="5692384" y="2571417"/>
                  <a:ext cx="274320" cy="2743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C54BC634-35D5-2EC5-36FA-9911CAAADD38}"/>
                    </a:ext>
                  </a:extLst>
                </p:cNvPr>
                <p:cNvSpPr/>
                <p:nvPr/>
              </p:nvSpPr>
              <p:spPr>
                <a:xfrm>
                  <a:off x="5163969" y="2853838"/>
                  <a:ext cx="274320" cy="2743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Oval 94">
                  <a:extLst>
                    <a:ext uri="{FF2B5EF4-FFF2-40B4-BE49-F238E27FC236}">
                      <a16:creationId xmlns:a16="http://schemas.microsoft.com/office/drawing/2014/main" id="{F1663323-B109-DAE0-6409-1140C3E2E168}"/>
                    </a:ext>
                  </a:extLst>
                </p:cNvPr>
                <p:cNvSpPr/>
                <p:nvPr/>
              </p:nvSpPr>
              <p:spPr>
                <a:xfrm>
                  <a:off x="5305883" y="2602561"/>
                  <a:ext cx="274320" cy="2743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v</a:t>
                  </a:r>
                </a:p>
              </p:txBody>
            </p:sp>
            <p:sp>
              <p:nvSpPr>
                <p:cNvPr id="96" name="Oval 95">
                  <a:extLst>
                    <a:ext uri="{FF2B5EF4-FFF2-40B4-BE49-F238E27FC236}">
                      <a16:creationId xmlns:a16="http://schemas.microsoft.com/office/drawing/2014/main" id="{205E75B8-E455-4877-FC28-FD3FD449D2A7}"/>
                    </a:ext>
                  </a:extLst>
                </p:cNvPr>
                <p:cNvSpPr/>
                <p:nvPr/>
              </p:nvSpPr>
              <p:spPr>
                <a:xfrm>
                  <a:off x="5582114" y="2864812"/>
                  <a:ext cx="274320" cy="2743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104FB78F-ED1F-31CF-6B03-BF2293D91FA9}"/>
                  </a:ext>
                </a:extLst>
              </p:cNvPr>
              <p:cNvSpPr/>
              <p:nvPr/>
            </p:nvSpPr>
            <p:spPr>
              <a:xfrm>
                <a:off x="3263492" y="2674196"/>
                <a:ext cx="89031" cy="20931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19BFB7FC-731A-7F64-43A5-7D145580B66A}"/>
                </a:ext>
              </a:extLst>
            </p:cNvPr>
            <p:cNvSpPr/>
            <p:nvPr/>
          </p:nvSpPr>
          <p:spPr>
            <a:xfrm>
              <a:off x="6137251" y="2958453"/>
              <a:ext cx="89031" cy="2093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8D3AB038-C147-50D2-5FA5-EECFD44082AA}"/>
              </a:ext>
            </a:extLst>
          </p:cNvPr>
          <p:cNvGrpSpPr/>
          <p:nvPr/>
        </p:nvGrpSpPr>
        <p:grpSpPr>
          <a:xfrm>
            <a:off x="191111" y="3040590"/>
            <a:ext cx="2635844" cy="939571"/>
            <a:chOff x="261106" y="2695722"/>
            <a:chExt cx="2635844" cy="939571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6ACDC0D2-E053-2481-C419-3527883E7B60}"/>
                </a:ext>
              </a:extLst>
            </p:cNvPr>
            <p:cNvSpPr/>
            <p:nvPr/>
          </p:nvSpPr>
          <p:spPr>
            <a:xfrm>
              <a:off x="261106" y="2741442"/>
              <a:ext cx="2635844" cy="89385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74971C5-8D2C-7DF0-D4AE-839C34836F23}"/>
                </a:ext>
              </a:extLst>
            </p:cNvPr>
            <p:cNvSpPr/>
            <p:nvPr/>
          </p:nvSpPr>
          <p:spPr>
            <a:xfrm>
              <a:off x="367586" y="3147134"/>
              <a:ext cx="159734" cy="1541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539F7E4-C038-B6B5-153B-6422434AF15B}"/>
                </a:ext>
              </a:extLst>
            </p:cNvPr>
            <p:cNvSpPr/>
            <p:nvPr/>
          </p:nvSpPr>
          <p:spPr>
            <a:xfrm>
              <a:off x="469296" y="2757583"/>
              <a:ext cx="159734" cy="1541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426ED33E-24A7-CAD8-EDD2-2D45EBF528FD}"/>
                </a:ext>
              </a:extLst>
            </p:cNvPr>
            <p:cNvSpPr/>
            <p:nvPr/>
          </p:nvSpPr>
          <p:spPr>
            <a:xfrm>
              <a:off x="884634" y="2763973"/>
              <a:ext cx="159734" cy="1541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3AA54BBC-6684-5912-ECE1-749E49AB924D}"/>
                </a:ext>
              </a:extLst>
            </p:cNvPr>
            <p:cNvSpPr/>
            <p:nvPr/>
          </p:nvSpPr>
          <p:spPr>
            <a:xfrm>
              <a:off x="740020" y="2992090"/>
              <a:ext cx="159734" cy="1541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9EF61570-FF06-2298-6C84-D167E1A721FE}"/>
                </a:ext>
              </a:extLst>
            </p:cNvPr>
            <p:cNvSpPr/>
            <p:nvPr/>
          </p:nvSpPr>
          <p:spPr>
            <a:xfrm>
              <a:off x="1387417" y="2778851"/>
              <a:ext cx="159734" cy="1541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F4E23C9E-BD59-E580-D6A7-602198F41D78}"/>
                </a:ext>
              </a:extLst>
            </p:cNvPr>
            <p:cNvSpPr/>
            <p:nvPr/>
          </p:nvSpPr>
          <p:spPr>
            <a:xfrm>
              <a:off x="1672320" y="3069146"/>
              <a:ext cx="159734" cy="1541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05F701FC-C54F-442F-CA84-E6203E927EFB}"/>
                </a:ext>
              </a:extLst>
            </p:cNvPr>
            <p:cNvSpPr/>
            <p:nvPr/>
          </p:nvSpPr>
          <p:spPr>
            <a:xfrm>
              <a:off x="1114781" y="2972741"/>
              <a:ext cx="159734" cy="1541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E14EF8A5-0309-131C-9AF2-152E91C0E29B}"/>
                </a:ext>
              </a:extLst>
            </p:cNvPr>
            <p:cNvSpPr/>
            <p:nvPr/>
          </p:nvSpPr>
          <p:spPr>
            <a:xfrm>
              <a:off x="1878676" y="2806451"/>
              <a:ext cx="159734" cy="1541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F778DB10-5131-B979-D6B5-6C66B123787C}"/>
                </a:ext>
              </a:extLst>
            </p:cNvPr>
            <p:cNvSpPr/>
            <p:nvPr/>
          </p:nvSpPr>
          <p:spPr>
            <a:xfrm>
              <a:off x="2725100" y="2749247"/>
              <a:ext cx="159734" cy="1541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3A05E16B-F831-F4AF-531A-7B14760B7181}"/>
                </a:ext>
              </a:extLst>
            </p:cNvPr>
            <p:cNvSpPr/>
            <p:nvPr/>
          </p:nvSpPr>
          <p:spPr>
            <a:xfrm>
              <a:off x="2114445" y="2981116"/>
              <a:ext cx="159734" cy="1541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A1ECEA73-E6CC-C1CA-F277-DDB553A17735}"/>
                </a:ext>
              </a:extLst>
            </p:cNvPr>
            <p:cNvSpPr/>
            <p:nvPr/>
          </p:nvSpPr>
          <p:spPr>
            <a:xfrm>
              <a:off x="2271376" y="2782683"/>
              <a:ext cx="159734" cy="1541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v</a:t>
              </a: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1E67822E-AAA7-1450-AF29-731D10EB6C64}"/>
                </a:ext>
              </a:extLst>
            </p:cNvPr>
            <p:cNvSpPr/>
            <p:nvPr/>
          </p:nvSpPr>
          <p:spPr>
            <a:xfrm>
              <a:off x="2532590" y="2992090"/>
              <a:ext cx="159734" cy="1541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2EFF8153-E5C7-E4EC-6FB1-21DECA17332B}"/>
                </a:ext>
              </a:extLst>
            </p:cNvPr>
            <p:cNvSpPr/>
            <p:nvPr/>
          </p:nvSpPr>
          <p:spPr>
            <a:xfrm>
              <a:off x="261106" y="2695722"/>
              <a:ext cx="2635844" cy="4571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4" name="TextBox 163">
            <a:extLst>
              <a:ext uri="{FF2B5EF4-FFF2-40B4-BE49-F238E27FC236}">
                <a16:creationId xmlns:a16="http://schemas.microsoft.com/office/drawing/2014/main" id="{76179C51-9363-F76F-2926-0EE47751C6ED}"/>
              </a:ext>
            </a:extLst>
          </p:cNvPr>
          <p:cNvSpPr txBox="1"/>
          <p:nvPr/>
        </p:nvSpPr>
        <p:spPr>
          <a:xfrm>
            <a:off x="-335835" y="3997430"/>
            <a:ext cx="7015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Surface Area (Unexpanded) 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&lt;</a:t>
            </a:r>
            <a:r>
              <a:rPr lang="en-US" sz="2000" dirty="0"/>
              <a:t>  Surface Area (Expanded)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E238C0F-86A8-E991-03E4-455613B17F15}"/>
              </a:ext>
            </a:extLst>
          </p:cNvPr>
          <p:cNvSpPr txBox="1"/>
          <p:nvPr/>
        </p:nvSpPr>
        <p:spPr>
          <a:xfrm>
            <a:off x="11699203" y="630023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9287EAC-2E2D-FDF7-0BAC-9EA0D311DFAB}"/>
              </a:ext>
            </a:extLst>
          </p:cNvPr>
          <p:cNvCxnSpPr>
            <a:cxnSpLocks/>
          </p:cNvCxnSpPr>
          <p:nvPr/>
        </p:nvCxnSpPr>
        <p:spPr>
          <a:xfrm flipV="1">
            <a:off x="2734972" y="2834923"/>
            <a:ext cx="823158" cy="54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155C0184-8BBB-58A3-A61E-1AA843B47D2E}"/>
              </a:ext>
            </a:extLst>
          </p:cNvPr>
          <p:cNvSpPr txBox="1"/>
          <p:nvPr/>
        </p:nvSpPr>
        <p:spPr>
          <a:xfrm>
            <a:off x="2652731" y="2453691"/>
            <a:ext cx="10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Add heat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2B342FA-B3CA-C3FC-7778-76160654C349}"/>
              </a:ext>
            </a:extLst>
          </p:cNvPr>
          <p:cNvGrpSpPr/>
          <p:nvPr/>
        </p:nvGrpSpPr>
        <p:grpSpPr>
          <a:xfrm>
            <a:off x="191111" y="6337148"/>
            <a:ext cx="12917980" cy="369332"/>
            <a:chOff x="191111" y="6337148"/>
            <a:chExt cx="12917980" cy="36933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085D5F5-F22E-6CDB-DE83-B18391B55D74}"/>
                </a:ext>
              </a:extLst>
            </p:cNvPr>
            <p:cNvGrpSpPr/>
            <p:nvPr/>
          </p:nvGrpSpPr>
          <p:grpSpPr>
            <a:xfrm>
              <a:off x="191111" y="6337148"/>
              <a:ext cx="12917980" cy="369332"/>
              <a:chOff x="-559201" y="6282063"/>
              <a:chExt cx="12917980" cy="369332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024B43D-D5AC-AB15-DE66-9E83D970A7D7}"/>
                  </a:ext>
                </a:extLst>
              </p:cNvPr>
              <p:cNvSpPr txBox="1"/>
              <p:nvPr/>
            </p:nvSpPr>
            <p:spPr>
              <a:xfrm>
                <a:off x="-559201" y="6282063"/>
                <a:ext cx="129179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cs typeface="Times New Roman" panose="02020603050405020304" pitchFamily="18" charset="0"/>
                  </a:rPr>
                  <a:t>Motivation          </a:t>
                </a:r>
                <a:r>
                  <a:rPr lang="en-US" b="1" dirty="0">
                    <a:solidFill>
                      <a:schemeClr val="bg1"/>
                    </a:solidFill>
                    <a:highlight>
                      <a:srgbClr val="8C1D40"/>
                    </a:highlight>
                    <a:cs typeface="Times New Roman" panose="02020603050405020304" pitchFamily="18" charset="0"/>
                  </a:rPr>
                  <a:t>Synthesis &amp; Results</a:t>
                </a:r>
                <a:r>
                  <a:rPr lang="en-US" b="1" dirty="0">
                    <a:cs typeface="Times New Roman" panose="02020603050405020304" pitchFamily="18" charset="0"/>
                  </a:rPr>
                  <a:t>          CO</a:t>
                </a:r>
                <a:r>
                  <a:rPr lang="en-US" b="1" baseline="-25000" dirty="0">
                    <a:cs typeface="Times New Roman" panose="02020603050405020304" pitchFamily="18" charset="0"/>
                  </a:rPr>
                  <a:t>2</a:t>
                </a:r>
                <a:r>
                  <a:rPr lang="en-US" b="1" dirty="0">
                    <a:cs typeface="Times New Roman" panose="02020603050405020304" pitchFamily="18" charset="0"/>
                  </a:rPr>
                  <a:t> Testing          Energy Efficiency          Conclusions &amp; Future Work          	 </a:t>
                </a:r>
              </a:p>
            </p:txBody>
          </p: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CCD0DE3C-533A-305A-33D0-3A07FBD248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83151" y="6470058"/>
                <a:ext cx="332509" cy="0"/>
              </a:xfrm>
              <a:prstGeom prst="straightConnector1">
                <a:avLst/>
              </a:prstGeom>
              <a:ln w="28575">
                <a:solidFill>
                  <a:srgbClr val="95003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770BED4B-F287-9DF0-8885-CADE5641C7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17772" y="6489024"/>
                <a:ext cx="332509" cy="0"/>
              </a:xfrm>
              <a:prstGeom prst="straightConnector1">
                <a:avLst/>
              </a:prstGeom>
              <a:ln w="28575">
                <a:solidFill>
                  <a:srgbClr val="95003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D7F52EFD-247C-B69B-0B8D-50C2E2ABAA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17390" y="6483389"/>
                <a:ext cx="332509" cy="0"/>
              </a:xfrm>
              <a:prstGeom prst="straightConnector1">
                <a:avLst/>
              </a:prstGeom>
              <a:ln w="28575">
                <a:solidFill>
                  <a:srgbClr val="95003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3019F95D-26BC-7199-BE35-4225B70EBBCF}"/>
                </a:ext>
              </a:extLst>
            </p:cNvPr>
            <p:cNvCxnSpPr>
              <a:cxnSpLocks/>
            </p:cNvCxnSpPr>
            <p:nvPr/>
          </p:nvCxnSpPr>
          <p:spPr>
            <a:xfrm>
              <a:off x="6235938" y="6544109"/>
              <a:ext cx="332509" cy="0"/>
            </a:xfrm>
            <a:prstGeom prst="straightConnector1">
              <a:avLst/>
            </a:prstGeom>
            <a:ln w="28575">
              <a:solidFill>
                <a:srgbClr val="95003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467011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919</TotalTime>
  <Words>2685</Words>
  <Application>Microsoft Office PowerPoint</Application>
  <PresentationFormat>Widescreen</PresentationFormat>
  <Paragraphs>467</Paragraphs>
  <Slides>26</Slides>
  <Notes>0</Notes>
  <HiddenSlides>4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Office Theme</vt:lpstr>
      <vt:lpstr>Carbon Dioxide Capture in Spacecraft Using Novel Microsphere-loaded Polymers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Cameron Morgan (Student)</dc:creator>
  <cp:lastModifiedBy>Coe, Michelle A - (macoe)</cp:lastModifiedBy>
  <cp:revision>75</cp:revision>
  <dcterms:created xsi:type="dcterms:W3CDTF">2023-03-15T04:15:41Z</dcterms:created>
  <dcterms:modified xsi:type="dcterms:W3CDTF">2023-04-14T21:15:13Z</dcterms:modified>
</cp:coreProperties>
</file>